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3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5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6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7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8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9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20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21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2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23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4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5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6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7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8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9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30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31.xml" ContentType="application/vnd.openxmlformats-officedocument.theme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32.xml" ContentType="application/vnd.openxmlformats-officedocument.theme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33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6324" r:id="rId1"/>
    <p:sldMasterId id="2147486326" r:id="rId2"/>
    <p:sldMasterId id="2147486328" r:id="rId3"/>
    <p:sldMasterId id="2147490667" r:id="rId4"/>
    <p:sldMasterId id="2147490874" r:id="rId5"/>
    <p:sldMasterId id="2147494905" r:id="rId6"/>
    <p:sldMasterId id="2147494977" r:id="rId7"/>
    <p:sldMasterId id="2147504337" r:id="rId8"/>
    <p:sldMasterId id="2147521409" r:id="rId9"/>
    <p:sldMasterId id="2147523980" r:id="rId10"/>
    <p:sldMasterId id="2147528000" r:id="rId11"/>
    <p:sldMasterId id="2147528576" r:id="rId12"/>
    <p:sldMasterId id="2147528588" r:id="rId13"/>
    <p:sldMasterId id="2147529306" r:id="rId14"/>
    <p:sldMasterId id="2147529342" r:id="rId15"/>
    <p:sldMasterId id="2147529354" r:id="rId16"/>
    <p:sldMasterId id="2147529366" r:id="rId17"/>
    <p:sldMasterId id="2147529378" r:id="rId18"/>
    <p:sldMasterId id="2147529390" r:id="rId19"/>
    <p:sldMasterId id="2147529402" r:id="rId20"/>
    <p:sldMasterId id="2147529450" r:id="rId21"/>
    <p:sldMasterId id="2147530518" r:id="rId22"/>
    <p:sldMasterId id="2147530530" r:id="rId23"/>
    <p:sldMasterId id="2147530542" r:id="rId24"/>
    <p:sldMasterId id="2147530556" r:id="rId25"/>
    <p:sldMasterId id="2147530568" r:id="rId26"/>
    <p:sldMasterId id="2147530580" r:id="rId27"/>
    <p:sldMasterId id="2147530592" r:id="rId28"/>
    <p:sldMasterId id="2147531946" r:id="rId29"/>
    <p:sldMasterId id="2147532668" r:id="rId30"/>
    <p:sldMasterId id="2147536201" r:id="rId31"/>
    <p:sldMasterId id="2147536213" r:id="rId32"/>
    <p:sldMasterId id="2147536225" r:id="rId33"/>
    <p:sldMasterId id="2147537765" r:id="rId34"/>
  </p:sldMasterIdLst>
  <p:notesMasterIdLst>
    <p:notesMasterId r:id="rId90"/>
  </p:notesMasterIdLst>
  <p:handoutMasterIdLst>
    <p:handoutMasterId r:id="rId91"/>
  </p:handoutMasterIdLst>
  <p:sldIdLst>
    <p:sldId id="1156" r:id="rId35"/>
    <p:sldId id="1157" r:id="rId36"/>
    <p:sldId id="1162" r:id="rId37"/>
    <p:sldId id="1163" r:id="rId38"/>
    <p:sldId id="1158" r:id="rId39"/>
    <p:sldId id="1159" r:id="rId40"/>
    <p:sldId id="1160" r:id="rId41"/>
    <p:sldId id="1016" r:id="rId42"/>
    <p:sldId id="1050" r:id="rId43"/>
    <p:sldId id="1145" r:id="rId44"/>
    <p:sldId id="1072" r:id="rId45"/>
    <p:sldId id="1068" r:id="rId46"/>
    <p:sldId id="1056" r:id="rId47"/>
    <p:sldId id="1057" r:id="rId48"/>
    <p:sldId id="1059" r:id="rId49"/>
    <p:sldId id="1060" r:id="rId50"/>
    <p:sldId id="1061" r:id="rId51"/>
    <p:sldId id="1058" r:id="rId52"/>
    <p:sldId id="1038" r:id="rId53"/>
    <p:sldId id="1039" r:id="rId54"/>
    <p:sldId id="1070" r:id="rId55"/>
    <p:sldId id="1153" r:id="rId56"/>
    <p:sldId id="1053" r:id="rId57"/>
    <p:sldId id="1054" r:id="rId58"/>
    <p:sldId id="1055" r:id="rId59"/>
    <p:sldId id="1062" r:id="rId60"/>
    <p:sldId id="1063" r:id="rId61"/>
    <p:sldId id="1040" r:id="rId62"/>
    <p:sldId id="1081" r:id="rId63"/>
    <p:sldId id="1073" r:id="rId64"/>
    <p:sldId id="1074" r:id="rId65"/>
    <p:sldId id="1075" r:id="rId66"/>
    <p:sldId id="1086" r:id="rId67"/>
    <p:sldId id="1087" r:id="rId68"/>
    <p:sldId id="1088" r:id="rId69"/>
    <p:sldId id="1077" r:id="rId70"/>
    <p:sldId id="1078" r:id="rId71"/>
    <p:sldId id="1079" r:id="rId72"/>
    <p:sldId id="1080" r:id="rId73"/>
    <p:sldId id="1082" r:id="rId74"/>
    <p:sldId id="1083" r:id="rId75"/>
    <p:sldId id="1084" r:id="rId76"/>
    <p:sldId id="1085" r:id="rId77"/>
    <p:sldId id="1015" r:id="rId78"/>
    <p:sldId id="1034" r:id="rId79"/>
    <p:sldId id="1152" r:id="rId80"/>
    <p:sldId id="1089" r:id="rId81"/>
    <p:sldId id="1090" r:id="rId82"/>
    <p:sldId id="1091" r:id="rId83"/>
    <p:sldId id="1092" r:id="rId84"/>
    <p:sldId id="1093" r:id="rId85"/>
    <p:sldId id="1094" r:id="rId86"/>
    <p:sldId id="1095" r:id="rId87"/>
    <p:sldId id="1096" r:id="rId88"/>
    <p:sldId id="1097" r:id="rId89"/>
  </p:sldIdLst>
  <p:sldSz cx="9144000" cy="6858000" type="screen4x3"/>
  <p:notesSz cx="6669088" cy="9820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  <a:srgbClr val="FF00FF"/>
    <a:srgbClr val="000099"/>
    <a:srgbClr val="FF0066"/>
    <a:srgbClr val="0099CC"/>
    <a:srgbClr val="00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06" autoAdjust="0"/>
    <p:restoredTop sz="98384" autoAdjust="0"/>
  </p:normalViewPr>
  <p:slideViewPr>
    <p:cSldViewPr>
      <p:cViewPr>
        <p:scale>
          <a:sx n="75" d="100"/>
          <a:sy n="75" d="100"/>
        </p:scale>
        <p:origin x="-2880" y="-1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63" Type="http://schemas.openxmlformats.org/officeDocument/2006/relationships/slide" Target="slides/slide29.xml"/><Relationship Id="rId68" Type="http://schemas.openxmlformats.org/officeDocument/2006/relationships/slide" Target="slides/slide34.xml"/><Relationship Id="rId84" Type="http://schemas.openxmlformats.org/officeDocument/2006/relationships/slide" Target="slides/slide50.xml"/><Relationship Id="rId89" Type="http://schemas.openxmlformats.org/officeDocument/2006/relationships/slide" Target="slides/slide5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3.xml"/><Relationship Id="rId53" Type="http://schemas.openxmlformats.org/officeDocument/2006/relationships/slide" Target="slides/slide19.xml"/><Relationship Id="rId58" Type="http://schemas.openxmlformats.org/officeDocument/2006/relationships/slide" Target="slides/slide24.xml"/><Relationship Id="rId74" Type="http://schemas.openxmlformats.org/officeDocument/2006/relationships/slide" Target="slides/slide40.xml"/><Relationship Id="rId79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64" Type="http://schemas.openxmlformats.org/officeDocument/2006/relationships/slide" Target="slides/slide30.xml"/><Relationship Id="rId69" Type="http://schemas.openxmlformats.org/officeDocument/2006/relationships/slide" Target="slides/slide3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7.xml"/><Relationship Id="rId72" Type="http://schemas.openxmlformats.org/officeDocument/2006/relationships/slide" Target="slides/slide38.xml"/><Relationship Id="rId80" Type="http://schemas.openxmlformats.org/officeDocument/2006/relationships/slide" Target="slides/slide46.xml"/><Relationship Id="rId85" Type="http://schemas.openxmlformats.org/officeDocument/2006/relationships/slide" Target="slides/slide51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46" Type="http://schemas.openxmlformats.org/officeDocument/2006/relationships/slide" Target="slides/slide12.xml"/><Relationship Id="rId59" Type="http://schemas.openxmlformats.org/officeDocument/2006/relationships/slide" Target="slides/slide25.xml"/><Relationship Id="rId67" Type="http://schemas.openxmlformats.org/officeDocument/2006/relationships/slide" Target="slides/slide3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7.xml"/><Relationship Id="rId54" Type="http://schemas.openxmlformats.org/officeDocument/2006/relationships/slide" Target="slides/slide20.xml"/><Relationship Id="rId62" Type="http://schemas.openxmlformats.org/officeDocument/2006/relationships/slide" Target="slides/slide28.xml"/><Relationship Id="rId70" Type="http://schemas.openxmlformats.org/officeDocument/2006/relationships/slide" Target="slides/slide36.xml"/><Relationship Id="rId75" Type="http://schemas.openxmlformats.org/officeDocument/2006/relationships/slide" Target="slides/slide41.xml"/><Relationship Id="rId83" Type="http://schemas.openxmlformats.org/officeDocument/2006/relationships/slide" Target="slides/slide49.xml"/><Relationship Id="rId88" Type="http://schemas.openxmlformats.org/officeDocument/2006/relationships/slide" Target="slides/slide54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2.xml"/><Relationship Id="rId49" Type="http://schemas.openxmlformats.org/officeDocument/2006/relationships/slide" Target="slides/slide15.xml"/><Relationship Id="rId57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0.xml"/><Relationship Id="rId52" Type="http://schemas.openxmlformats.org/officeDocument/2006/relationships/slide" Target="slides/slide18.xml"/><Relationship Id="rId60" Type="http://schemas.openxmlformats.org/officeDocument/2006/relationships/slide" Target="slides/slide26.xml"/><Relationship Id="rId65" Type="http://schemas.openxmlformats.org/officeDocument/2006/relationships/slide" Target="slides/slide31.xml"/><Relationship Id="rId73" Type="http://schemas.openxmlformats.org/officeDocument/2006/relationships/slide" Target="slides/slide39.xml"/><Relationship Id="rId78" Type="http://schemas.openxmlformats.org/officeDocument/2006/relationships/slide" Target="slides/slide44.xml"/><Relationship Id="rId81" Type="http://schemas.openxmlformats.org/officeDocument/2006/relationships/slide" Target="slides/slide47.xml"/><Relationship Id="rId86" Type="http://schemas.openxmlformats.org/officeDocument/2006/relationships/slide" Target="slides/slide5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5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6.xml"/><Relationship Id="rId55" Type="http://schemas.openxmlformats.org/officeDocument/2006/relationships/slide" Target="slides/slide21.xml"/><Relationship Id="rId76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66" Type="http://schemas.openxmlformats.org/officeDocument/2006/relationships/slide" Target="slides/slide32.xml"/><Relationship Id="rId87" Type="http://schemas.openxmlformats.org/officeDocument/2006/relationships/slide" Target="slides/slide53.xml"/><Relationship Id="rId61" Type="http://schemas.openxmlformats.org/officeDocument/2006/relationships/slide" Target="slides/slide27.xml"/><Relationship Id="rId82" Type="http://schemas.openxmlformats.org/officeDocument/2006/relationships/slide" Target="slides/slide4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56" Type="http://schemas.openxmlformats.org/officeDocument/2006/relationships/slide" Target="slides/slide22.xml"/><Relationship Id="rId77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51" tIns="45075" rIns="90151" bIns="45075" numCol="1" anchor="t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51" tIns="45075" rIns="90151" bIns="45075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8150"/>
            <a:ext cx="28892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51" tIns="45075" rIns="90151" bIns="45075" numCol="1" anchor="b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328150"/>
            <a:ext cx="28892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51" tIns="45075" rIns="90151" bIns="45075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E4D24B67-4DB8-40A1-A3F0-B3E2A87B002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1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51" tIns="45075" rIns="90151" bIns="45075" numCol="1" anchor="t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51" tIns="45075" rIns="90151" bIns="45075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9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1063" y="736600"/>
            <a:ext cx="4908550" cy="3681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665663"/>
            <a:ext cx="4891088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51" tIns="45075" rIns="90151" bIns="450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28150"/>
            <a:ext cx="28892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51" tIns="45075" rIns="90151" bIns="45075" numCol="1" anchor="b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328150"/>
            <a:ext cx="28892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51" tIns="45075" rIns="90151" bIns="45075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2FBD9798-FA86-48C8-B4DF-1E93B46D6DC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37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95006B-CDB0-4F0F-B0C9-31F92779FDA5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E85BA2-0B2A-4312-8EC3-4F4999436F2A}" type="slidenum">
              <a:rPr lang="en-US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4" name="Picture 4" descr="UKK_Signet_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04825"/>
            <a:ext cx="46021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093913" y="5033963"/>
            <a:ext cx="0" cy="1824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2268538" y="4962525"/>
            <a:ext cx="6551612" cy="1476375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726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6FB19-5287-4343-87D9-1A58CD19DA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0596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469626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8660226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48187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981645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92450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15657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83480940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16753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22351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57302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E901F-2ACC-4FC1-8FF6-A8AF9C33DC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5024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16578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8762045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4486797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405207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53871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0842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56235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8349585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16097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01324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16671-A2D6-4E93-B83E-C81BF57536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9058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366180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90764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8390659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020049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726081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255766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28719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5695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1418837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2431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DEAF9-C04A-4F81-9E52-E41C80296D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5490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61458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13795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80835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125955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905569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2882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647156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55133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3669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3714197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EC085-8137-4063-BBD4-230521960C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5556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61345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48848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58574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47413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2986923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1106999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75475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90899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349983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658545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cs typeface="Arial" charset="0"/>
            </a:endParaRPr>
          </a:p>
        </p:txBody>
      </p:sp>
      <p:pic>
        <p:nvPicPr>
          <p:cNvPr id="4" name="Picture 4" descr="UKK_Signet_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04825"/>
            <a:ext cx="46021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093913" y="5033963"/>
            <a:ext cx="0" cy="1824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2268538" y="4962525"/>
            <a:ext cx="6551612" cy="1476375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195694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4161770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22112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5788410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82256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589845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78684681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67887507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590207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3235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90970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973993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06841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86033030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140245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59440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791946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72218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27117097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5370335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762452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56790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8678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155920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84613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5518122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789903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80461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001304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197363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2837009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50725146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90961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40526470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3667015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171503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815321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06645801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198370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529658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514830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58051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32801944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4793103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357835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538230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063397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7624660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9258520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9472636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405407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46522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401536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821049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922572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4" name="Picture 4" descr="UKK_Signet_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04825"/>
            <a:ext cx="46021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093913" y="5033963"/>
            <a:ext cx="0" cy="1824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2268538" y="4962525"/>
            <a:ext cx="6551612" cy="1476375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91383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148234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04807435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246009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6987060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574138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8575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30401887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028328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176932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292709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22995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22306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22968459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95065161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236060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867785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pic>
        <p:nvPicPr>
          <p:cNvPr id="4" name="Picture 4" descr="UKK_Signet_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04825"/>
            <a:ext cx="46021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093913" y="5033963"/>
            <a:ext cx="0" cy="1824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2268538" y="4962525"/>
            <a:ext cx="6551612" cy="1476375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504005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547703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70097587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558521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717638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5827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211508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539241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99735040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33999705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656587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296749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8888" y="1376363"/>
            <a:ext cx="7561262" cy="406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61435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8888" y="1376363"/>
            <a:ext cx="7561262" cy="406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14925" y="1881188"/>
            <a:ext cx="3705225" cy="20653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114925" y="4098925"/>
            <a:ext cx="3705225" cy="20669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096885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254928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522016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6777788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80000937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4411830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278019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123564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34925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7009639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03357943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166024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149894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218199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16451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36866693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32295816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45703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693805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4335700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39986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30374805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41016183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213783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880842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308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85143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670463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97854235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745943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710675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899184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514472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61274938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54310452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462469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79277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221628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4" name="Picture 4" descr="UKK_Signet_p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04825"/>
            <a:ext cx="46021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093913" y="5033963"/>
            <a:ext cx="0" cy="1824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2268538" y="4962525"/>
            <a:ext cx="6551612" cy="1476375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88708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111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20779167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50816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313545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937772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68309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468850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3452019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46775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551710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380096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8888" y="1376363"/>
            <a:ext cx="7561262" cy="406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14925" y="1881188"/>
            <a:ext cx="3705225" cy="20653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114925" y="4098925"/>
            <a:ext cx="3705225" cy="20669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190514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88D79-1118-4D0F-B3ED-078B0B678A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50507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7C2D0-87F1-453D-BE94-342416B169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52305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BB76C-6BC9-4483-ABED-722F240C50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82960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0744-C42B-4635-8071-30ACEC5831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481309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42684-1F72-49CF-9DFD-FBDB29BFFC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399822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727DE-8CEA-4DD4-A31B-9B00A5EE33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9269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52EBB-3BF0-44D3-916E-8375254CC6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50499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977DD-5427-4E2D-8B9A-60F33E81B6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088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130469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82C44-B987-45E9-BAE4-BFDA35D5AF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49168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6E9F4-543F-465C-84BA-1693BC9411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78808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A7610-679A-45CF-8EFF-891146084E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55132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010486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900099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17394503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647707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6738245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7534521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69698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36071729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20497857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13217353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546841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647366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D8ADC-0A36-4229-94C8-1E288D481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75737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73842-A928-4A6D-AF5A-F38ECDC5D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60834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6D895-02A0-4E60-A84A-34EE59FD0AF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61256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F0F81-F455-4553-AA53-67B68884BD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89975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81A10-6022-44AE-910B-23B3D54B86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69578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C7BBD-1A87-4FBD-B80F-43F86D53A9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76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4" name="Picture 4" descr="UKK_Signet_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04825"/>
            <a:ext cx="46021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093913" y="5033963"/>
            <a:ext cx="0" cy="1824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2268538" y="4962525"/>
            <a:ext cx="6551612" cy="1476375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371034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657408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FAA8B-5399-4625-93A3-B72002263A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6147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E881D-E936-40B3-9A5F-17893CFC989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078925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818EB-D19A-4C54-8F39-44F64AA416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40687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6D8D8-F738-484A-96DE-2FDFA47C93F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98910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F8A13-C06B-4548-B5FB-F4F9F99377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91206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796488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283985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1999229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456852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6377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876649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80734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221304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94378279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54431128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488718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1114248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A90207-BD31-48C3-8839-35078CD480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29492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95C78C-A229-47A1-9A8B-6E1576CEAC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01793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D86AD43-9C20-47C8-8F4E-9FD65ECF3B5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101055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AEB58F1-839D-46BC-BBAC-AC1C44B627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783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685679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88D284C-8C03-4E3E-BFF3-A83E4C2E648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223956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B6EC2EB-A6D0-45DC-A37C-B64D26B1A2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91221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D57E28A-B75E-4DE2-825A-0AA81D817D6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41521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92FBA0B-C473-4EBE-B4B0-EB86B919E7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13908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9A2247E-0B16-407F-A3BA-10042C236F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90914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B359C9D-747E-46E0-95BF-C70A966CAA6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55017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089F995-D164-4F6E-9921-E7FEB4B71E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898004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1A2EE13-38BB-4703-94DE-6B13B901CFC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05935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4" name="Picture 4" descr="UKK_Signet_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04825"/>
            <a:ext cx="46021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093913" y="5033963"/>
            <a:ext cx="0" cy="1824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2268538" y="4962525"/>
            <a:ext cx="6551612" cy="1476375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193769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299217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55269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95156048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156587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1877306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808398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72331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08014408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2910302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263225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834477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8888" y="1376363"/>
            <a:ext cx="7561262" cy="406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14925" y="1881188"/>
            <a:ext cx="3705225" cy="20653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114925" y="4098925"/>
            <a:ext cx="3705225" cy="20669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64110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3863183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8888" y="1376363"/>
            <a:ext cx="7561262" cy="406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353253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599476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246676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68182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22368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90098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7DDCB-B330-4381-B5C4-803BE38004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331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7730425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98786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58957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39755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778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2757178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5113243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52018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3647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77308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43B40-15A0-44C2-A56A-ACA58E87F8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3258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986726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6143283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24540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39482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7854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64127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8449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0788917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77941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96555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7516D-8B7C-4008-AFDA-F0AF4B5ED4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7484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59CEF-15AA-4F54-9FAD-2CCE9786A4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2658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73722-6E8C-488E-9686-9A8ABE468A7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7062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FF68B-7498-4D73-89B8-FC99CA1AC6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2871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359E1-72AD-4AD4-8B17-C40D1EDA8E8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3627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3001D-AC56-4703-B313-1AD65931B2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6459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A488E-D9C0-4B5F-BC8F-833E308BCE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1588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8C978-BA04-4D0A-B370-7753F7CF46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753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10B03-07E8-4C74-B067-93D0E221E5F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269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A98B5-F1AD-45AD-9D2F-733A4A0F5CE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3787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E4B80-7882-4FD6-A52E-EAEA4C77E4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92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D4F8C-B025-4E64-9FA5-529ACBEE88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9414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3FB95-2C20-492C-B117-26D30D5F2B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035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15511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54095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5579017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15075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90761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01455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26885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7256048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038340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06A41-FDCF-45A5-B544-C42FCF4CE1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0964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99498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32540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86058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60053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4599190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13990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76490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8184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68057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413257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2C8F6-AE31-481F-917D-D14C321E2C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8777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9779010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831901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1025" y="1376363"/>
            <a:ext cx="1889125" cy="4789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58888" y="1376363"/>
            <a:ext cx="5519737" cy="47894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93894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104589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155923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61850019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58888" y="1881188"/>
            <a:ext cx="3703637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881188"/>
            <a:ext cx="3705225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42501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81119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17971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351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image" Target="../media/image1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3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317.xml"/><Relationship Id="rId1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13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slideLayout" Target="../slideLayouts/slideLayout339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Relationship Id="rId14" Type="http://schemas.openxmlformats.org/officeDocument/2006/relationships/theme" Target="../theme/theme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286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Arial" charset="0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charset="0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Arial" charset="0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56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6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6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1EDD9F-D580-49EF-A5B8-46E4F5C0FB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655" r:id="rId1"/>
    <p:sldLayoutId id="2147538656" r:id="rId2"/>
    <p:sldLayoutId id="2147538657" r:id="rId3"/>
    <p:sldLayoutId id="2147538658" r:id="rId4"/>
    <p:sldLayoutId id="2147538659" r:id="rId5"/>
    <p:sldLayoutId id="2147538660" r:id="rId6"/>
    <p:sldLayoutId id="2147538661" r:id="rId7"/>
    <p:sldLayoutId id="2147538662" r:id="rId8"/>
    <p:sldLayoutId id="2147538663" r:id="rId9"/>
    <p:sldLayoutId id="2147538664" r:id="rId10"/>
    <p:sldLayoutId id="214753866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pic>
        <p:nvPicPr>
          <p:cNvPr id="13315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8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</a:rPr>
              <a:t>| Titel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</a:rPr>
              <a:t>Seite </a:t>
            </a:r>
            <a:fld id="{78038BBE-7EA0-4354-84D3-4908BBC37AA8}" type="slidenum">
              <a:rPr lang="de-DE" altLang="de-DE" sz="1000" b="1" smtClean="0">
                <a:solidFill>
                  <a:srgbClr val="0F2D64"/>
                </a:solidFill>
                <a:latin typeface="Arial" charset="0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666" r:id="rId1"/>
    <p:sldLayoutId id="2147538667" r:id="rId2"/>
    <p:sldLayoutId id="2147538668" r:id="rId3"/>
    <p:sldLayoutId id="2147538669" r:id="rId4"/>
    <p:sldLayoutId id="2147538670" r:id="rId5"/>
    <p:sldLayoutId id="2147538671" r:id="rId6"/>
    <p:sldLayoutId id="2147538672" r:id="rId7"/>
    <p:sldLayoutId id="2147538673" r:id="rId8"/>
    <p:sldLayoutId id="2147538674" r:id="rId9"/>
    <p:sldLayoutId id="2147538675" r:id="rId10"/>
    <p:sldLayoutId id="214753867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7411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1270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C7BA5B92-E659-4C47-8E81-FA8D375D6004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710" r:id="rId1"/>
    <p:sldLayoutId id="2147538711" r:id="rId2"/>
    <p:sldLayoutId id="2147538712" r:id="rId3"/>
    <p:sldLayoutId id="2147538713" r:id="rId4"/>
    <p:sldLayoutId id="2147538714" r:id="rId5"/>
    <p:sldLayoutId id="2147538715" r:id="rId6"/>
    <p:sldLayoutId id="2147538716" r:id="rId7"/>
    <p:sldLayoutId id="2147538717" r:id="rId8"/>
    <p:sldLayoutId id="2147538718" r:id="rId9"/>
    <p:sldLayoutId id="2147538719" r:id="rId10"/>
    <p:sldLayoutId id="214753872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8435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1270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1A324087-D080-41EE-904D-792DBEC0B85E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721" r:id="rId1"/>
    <p:sldLayoutId id="2147538722" r:id="rId2"/>
    <p:sldLayoutId id="2147538723" r:id="rId3"/>
    <p:sldLayoutId id="2147538724" r:id="rId4"/>
    <p:sldLayoutId id="2147538725" r:id="rId5"/>
    <p:sldLayoutId id="2147538726" r:id="rId6"/>
    <p:sldLayoutId id="2147538727" r:id="rId7"/>
    <p:sldLayoutId id="2147538728" r:id="rId8"/>
    <p:sldLayoutId id="2147538729" r:id="rId9"/>
    <p:sldLayoutId id="2147538730" r:id="rId10"/>
    <p:sldLayoutId id="214753873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pic>
        <p:nvPicPr>
          <p:cNvPr id="20483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6150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</a:rPr>
              <a:t>| Titel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</a:rPr>
              <a:t>Seite </a:t>
            </a:r>
            <a:fld id="{D1B3D79B-447C-4409-A838-7FDB7B0E53D3}" type="slidenum">
              <a:rPr lang="de-DE" altLang="de-DE" sz="1000" b="1" smtClean="0">
                <a:solidFill>
                  <a:srgbClr val="0F2D64"/>
                </a:solidFill>
                <a:latin typeface="Arial" charset="0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744" r:id="rId1"/>
    <p:sldLayoutId id="2147538745" r:id="rId2"/>
    <p:sldLayoutId id="2147538746" r:id="rId3"/>
    <p:sldLayoutId id="2147538747" r:id="rId4"/>
    <p:sldLayoutId id="2147538748" r:id="rId5"/>
    <p:sldLayoutId id="2147538749" r:id="rId6"/>
    <p:sldLayoutId id="2147538750" r:id="rId7"/>
    <p:sldLayoutId id="2147538751" r:id="rId8"/>
    <p:sldLayoutId id="2147538752" r:id="rId9"/>
    <p:sldLayoutId id="2147538753" r:id="rId10"/>
    <p:sldLayoutId id="214753875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21507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1270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01328B18-9B16-4ED8-B406-721067E7A612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755" r:id="rId1"/>
    <p:sldLayoutId id="2147538756" r:id="rId2"/>
    <p:sldLayoutId id="2147538757" r:id="rId3"/>
    <p:sldLayoutId id="2147538758" r:id="rId4"/>
    <p:sldLayoutId id="2147538759" r:id="rId5"/>
    <p:sldLayoutId id="2147538760" r:id="rId6"/>
    <p:sldLayoutId id="2147538761" r:id="rId7"/>
    <p:sldLayoutId id="2147538762" r:id="rId8"/>
    <p:sldLayoutId id="2147538763" r:id="rId9"/>
    <p:sldLayoutId id="2147538764" r:id="rId10"/>
    <p:sldLayoutId id="214753876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pic>
        <p:nvPicPr>
          <p:cNvPr id="22531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8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</a:rPr>
              <a:t>| Titel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</a:rPr>
              <a:t>Seite </a:t>
            </a:r>
            <a:fld id="{D2E153D8-5F65-4BD5-91DB-EFA217733991}" type="slidenum">
              <a:rPr lang="de-DE" altLang="de-DE" sz="1000" b="1" smtClean="0">
                <a:solidFill>
                  <a:srgbClr val="0F2D64"/>
                </a:solidFill>
                <a:latin typeface="Arial" charset="0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766" r:id="rId1"/>
    <p:sldLayoutId id="2147538767" r:id="rId2"/>
    <p:sldLayoutId id="2147538768" r:id="rId3"/>
    <p:sldLayoutId id="2147538769" r:id="rId4"/>
    <p:sldLayoutId id="2147538770" r:id="rId5"/>
    <p:sldLayoutId id="2147538771" r:id="rId6"/>
    <p:sldLayoutId id="2147538772" r:id="rId7"/>
    <p:sldLayoutId id="2147538773" r:id="rId8"/>
    <p:sldLayoutId id="2147538774" r:id="rId9"/>
    <p:sldLayoutId id="2147538775" r:id="rId10"/>
    <p:sldLayoutId id="214753877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23555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9222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E342987B-3FFD-425F-8A67-0237C221C99A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777" r:id="rId1"/>
    <p:sldLayoutId id="2147538778" r:id="rId2"/>
    <p:sldLayoutId id="2147538779" r:id="rId3"/>
    <p:sldLayoutId id="2147538780" r:id="rId4"/>
    <p:sldLayoutId id="2147538781" r:id="rId5"/>
    <p:sldLayoutId id="2147538782" r:id="rId6"/>
    <p:sldLayoutId id="2147538783" r:id="rId7"/>
    <p:sldLayoutId id="2147538784" r:id="rId8"/>
    <p:sldLayoutId id="2147538785" r:id="rId9"/>
    <p:sldLayoutId id="2147538786" r:id="rId10"/>
    <p:sldLayoutId id="214753878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24579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8198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197CAD5E-22B9-4281-80B5-75C124F5CBC1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788" r:id="rId1"/>
    <p:sldLayoutId id="2147538789" r:id="rId2"/>
    <p:sldLayoutId id="2147538790" r:id="rId3"/>
    <p:sldLayoutId id="2147538791" r:id="rId4"/>
    <p:sldLayoutId id="2147538792" r:id="rId5"/>
    <p:sldLayoutId id="2147538793" r:id="rId6"/>
    <p:sldLayoutId id="2147538794" r:id="rId7"/>
    <p:sldLayoutId id="2147538795" r:id="rId8"/>
    <p:sldLayoutId id="2147538796" r:id="rId9"/>
    <p:sldLayoutId id="2147538797" r:id="rId10"/>
    <p:sldLayoutId id="214753879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25603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9222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C30832B9-1995-48F6-B47F-B11B3CDF10DD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799" r:id="rId1"/>
    <p:sldLayoutId id="2147538800" r:id="rId2"/>
    <p:sldLayoutId id="2147538801" r:id="rId3"/>
    <p:sldLayoutId id="2147538802" r:id="rId4"/>
    <p:sldLayoutId id="2147538803" r:id="rId5"/>
    <p:sldLayoutId id="2147538804" r:id="rId6"/>
    <p:sldLayoutId id="2147538805" r:id="rId7"/>
    <p:sldLayoutId id="2147538806" r:id="rId8"/>
    <p:sldLayoutId id="2147538807" r:id="rId9"/>
    <p:sldLayoutId id="2147538808" r:id="rId10"/>
    <p:sldLayoutId id="214753880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287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Arial" charset="0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charset="0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Arial" charset="0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26627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7174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7CF359D9-B3E6-468D-AC7E-F0BA426A0C61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810" r:id="rId1"/>
    <p:sldLayoutId id="2147538811" r:id="rId2"/>
    <p:sldLayoutId id="2147538812" r:id="rId3"/>
    <p:sldLayoutId id="2147538813" r:id="rId4"/>
    <p:sldLayoutId id="2147538814" r:id="rId5"/>
    <p:sldLayoutId id="2147538815" r:id="rId6"/>
    <p:sldLayoutId id="2147538816" r:id="rId7"/>
    <p:sldLayoutId id="2147538817" r:id="rId8"/>
    <p:sldLayoutId id="2147538818" r:id="rId9"/>
    <p:sldLayoutId id="2147538819" r:id="rId10"/>
    <p:sldLayoutId id="214753882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27651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1270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3211E642-2F4F-44DC-AE1B-8BC5AE99A263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821" r:id="rId1"/>
    <p:sldLayoutId id="2147538822" r:id="rId2"/>
    <p:sldLayoutId id="2147538823" r:id="rId3"/>
    <p:sldLayoutId id="2147538824" r:id="rId4"/>
    <p:sldLayoutId id="2147538825" r:id="rId5"/>
    <p:sldLayoutId id="2147538826" r:id="rId6"/>
    <p:sldLayoutId id="2147538827" r:id="rId7"/>
    <p:sldLayoutId id="2147538828" r:id="rId8"/>
    <p:sldLayoutId id="2147538829" r:id="rId9"/>
    <p:sldLayoutId id="2147538830" r:id="rId10"/>
    <p:sldLayoutId id="214753883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28675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8198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075F239D-CA5D-4615-8F5D-D19BA21869D2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832" r:id="rId1"/>
    <p:sldLayoutId id="2147538833" r:id="rId2"/>
    <p:sldLayoutId id="2147538834" r:id="rId3"/>
    <p:sldLayoutId id="2147538835" r:id="rId4"/>
    <p:sldLayoutId id="2147538836" r:id="rId5"/>
    <p:sldLayoutId id="2147538837" r:id="rId6"/>
    <p:sldLayoutId id="2147538838" r:id="rId7"/>
    <p:sldLayoutId id="2147538839" r:id="rId8"/>
    <p:sldLayoutId id="2147538840" r:id="rId9"/>
    <p:sldLayoutId id="2147538841" r:id="rId10"/>
    <p:sldLayoutId id="214753884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29699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1270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0A9B8A75-892A-4087-919C-A6D0771994CB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843" r:id="rId1"/>
    <p:sldLayoutId id="2147538844" r:id="rId2"/>
    <p:sldLayoutId id="2147538845" r:id="rId3"/>
    <p:sldLayoutId id="2147538846" r:id="rId4"/>
    <p:sldLayoutId id="2147538847" r:id="rId5"/>
    <p:sldLayoutId id="2147538848" r:id="rId6"/>
    <p:sldLayoutId id="2147538849" r:id="rId7"/>
    <p:sldLayoutId id="2147538850" r:id="rId8"/>
    <p:sldLayoutId id="2147538851" r:id="rId9"/>
    <p:sldLayoutId id="2147538852" r:id="rId10"/>
    <p:sldLayoutId id="214753885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pic>
        <p:nvPicPr>
          <p:cNvPr id="30723" name="Picture 3" descr="UKK_Signet_pp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2294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</a:rPr>
              <a:t>| Titel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</a:rPr>
              <a:t>Seite </a:t>
            </a:r>
            <a:fld id="{9BD87716-52CF-4F35-9424-B10732EC68DF}" type="slidenum">
              <a:rPr lang="de-DE" altLang="de-DE" sz="1000" b="1" smtClean="0">
                <a:solidFill>
                  <a:srgbClr val="0F2D64"/>
                </a:solidFill>
                <a:latin typeface="Arial" charset="0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290" r:id="rId1"/>
    <p:sldLayoutId id="2147538854" r:id="rId2"/>
    <p:sldLayoutId id="2147538855" r:id="rId3"/>
    <p:sldLayoutId id="2147538856" r:id="rId4"/>
    <p:sldLayoutId id="2147538857" r:id="rId5"/>
    <p:sldLayoutId id="2147538858" r:id="rId6"/>
    <p:sldLayoutId id="2147538859" r:id="rId7"/>
    <p:sldLayoutId id="2147538860" r:id="rId8"/>
    <p:sldLayoutId id="2147538861" r:id="rId9"/>
    <p:sldLayoutId id="2147538862" r:id="rId10"/>
    <p:sldLayoutId id="2147538863" r:id="rId11"/>
    <p:sldLayoutId id="2147538864" r:id="rId12"/>
    <p:sldLayoutId id="2147538865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31747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1270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0272828D-09B2-4D26-8EF0-C19E43FC7FC9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866" r:id="rId1"/>
    <p:sldLayoutId id="2147538867" r:id="rId2"/>
    <p:sldLayoutId id="2147538868" r:id="rId3"/>
    <p:sldLayoutId id="2147538869" r:id="rId4"/>
    <p:sldLayoutId id="2147538870" r:id="rId5"/>
    <p:sldLayoutId id="2147538871" r:id="rId6"/>
    <p:sldLayoutId id="2147538872" r:id="rId7"/>
    <p:sldLayoutId id="2147538873" r:id="rId8"/>
    <p:sldLayoutId id="2147538874" r:id="rId9"/>
    <p:sldLayoutId id="2147538875" r:id="rId10"/>
    <p:sldLayoutId id="214753887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32771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1270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80993B25-B13B-4980-96B4-5FC152013528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877" r:id="rId1"/>
    <p:sldLayoutId id="2147538878" r:id="rId2"/>
    <p:sldLayoutId id="2147538879" r:id="rId3"/>
    <p:sldLayoutId id="2147538880" r:id="rId4"/>
    <p:sldLayoutId id="2147538881" r:id="rId5"/>
    <p:sldLayoutId id="2147538882" r:id="rId6"/>
    <p:sldLayoutId id="2147538883" r:id="rId7"/>
    <p:sldLayoutId id="2147538884" r:id="rId8"/>
    <p:sldLayoutId id="2147538885" r:id="rId9"/>
    <p:sldLayoutId id="2147538886" r:id="rId10"/>
    <p:sldLayoutId id="214753888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33795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5126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5E809D2C-E8AF-4B4F-9755-71FABE35EC84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888" r:id="rId1"/>
    <p:sldLayoutId id="2147538889" r:id="rId2"/>
    <p:sldLayoutId id="2147538890" r:id="rId3"/>
    <p:sldLayoutId id="2147538891" r:id="rId4"/>
    <p:sldLayoutId id="2147538892" r:id="rId5"/>
    <p:sldLayoutId id="2147538893" r:id="rId6"/>
    <p:sldLayoutId id="2147538894" r:id="rId7"/>
    <p:sldLayoutId id="2147538895" r:id="rId8"/>
    <p:sldLayoutId id="2147538896" r:id="rId9"/>
    <p:sldLayoutId id="2147538897" r:id="rId10"/>
    <p:sldLayoutId id="214753889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34819" name="Picture 3" descr="UKK_Signet_pp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2294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3F440D77-34A8-416D-993D-61C7918B4F75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291" r:id="rId1"/>
    <p:sldLayoutId id="2147538899" r:id="rId2"/>
    <p:sldLayoutId id="2147538900" r:id="rId3"/>
    <p:sldLayoutId id="2147538901" r:id="rId4"/>
    <p:sldLayoutId id="2147538902" r:id="rId5"/>
    <p:sldLayoutId id="2147538903" r:id="rId6"/>
    <p:sldLayoutId id="2147538904" r:id="rId7"/>
    <p:sldLayoutId id="2147538905" r:id="rId8"/>
    <p:sldLayoutId id="2147538906" r:id="rId9"/>
    <p:sldLayoutId id="2147538907" r:id="rId10"/>
    <p:sldLayoutId id="2147538908" r:id="rId11"/>
    <p:sldLayoutId id="2147538909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356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6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6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3FA72F-9F80-4C29-9F19-D99EE6A2CA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175" r:id="rId1"/>
    <p:sldLayoutId id="2147539176" r:id="rId2"/>
    <p:sldLayoutId id="2147539177" r:id="rId3"/>
    <p:sldLayoutId id="2147539178" r:id="rId4"/>
    <p:sldLayoutId id="2147539179" r:id="rId5"/>
    <p:sldLayoutId id="2147539180" r:id="rId6"/>
    <p:sldLayoutId id="2147539181" r:id="rId7"/>
    <p:sldLayoutId id="2147539182" r:id="rId8"/>
    <p:sldLayoutId id="2147539183" r:id="rId9"/>
    <p:sldLayoutId id="2147539184" r:id="rId10"/>
    <p:sldLayoutId id="21475391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288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Arial" charset="0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charset="0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Arial" charset="0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pic>
        <p:nvPicPr>
          <p:cNvPr id="61443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6150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</a:rPr>
              <a:t>| Titel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</a:rPr>
              <a:t>Seite </a:t>
            </a:r>
            <a:fld id="{98E13E70-6553-44EA-AD8E-4CF9C7106331}" type="slidenum">
              <a:rPr lang="de-DE" altLang="de-DE" sz="1000" b="1" smtClean="0">
                <a:solidFill>
                  <a:srgbClr val="0F2D64"/>
                </a:solidFill>
                <a:latin typeface="Arial" charset="0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197" r:id="rId1"/>
    <p:sldLayoutId id="2147539198" r:id="rId2"/>
    <p:sldLayoutId id="2147539199" r:id="rId3"/>
    <p:sldLayoutId id="2147539200" r:id="rId4"/>
    <p:sldLayoutId id="2147539201" r:id="rId5"/>
    <p:sldLayoutId id="2147539202" r:id="rId6"/>
    <p:sldLayoutId id="2147539203" r:id="rId7"/>
    <p:sldLayoutId id="2147539204" r:id="rId8"/>
    <p:sldLayoutId id="2147539205" r:id="rId9"/>
    <p:sldLayoutId id="2147539206" r:id="rId10"/>
    <p:sldLayoutId id="214753920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356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6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6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8E9759-957F-4DA3-B68B-9D934D075D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241" r:id="rId1"/>
    <p:sldLayoutId id="2147539242" r:id="rId2"/>
    <p:sldLayoutId id="2147539243" r:id="rId3"/>
    <p:sldLayoutId id="2147539244" r:id="rId4"/>
    <p:sldLayoutId id="2147539245" r:id="rId5"/>
    <p:sldLayoutId id="2147539246" r:id="rId6"/>
    <p:sldLayoutId id="2147539247" r:id="rId7"/>
    <p:sldLayoutId id="2147539248" r:id="rId8"/>
    <p:sldLayoutId id="2147539249" r:id="rId9"/>
    <p:sldLayoutId id="2147539250" r:id="rId10"/>
    <p:sldLayoutId id="214753925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6563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2294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93C26D02-8CEC-482C-9156-FD80193B2B32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252" r:id="rId1"/>
    <p:sldLayoutId id="2147539253" r:id="rId2"/>
    <p:sldLayoutId id="2147539254" r:id="rId3"/>
    <p:sldLayoutId id="2147539255" r:id="rId4"/>
    <p:sldLayoutId id="2147539256" r:id="rId5"/>
    <p:sldLayoutId id="2147539257" r:id="rId6"/>
    <p:sldLayoutId id="2147539258" r:id="rId7"/>
    <p:sldLayoutId id="2147539259" r:id="rId8"/>
    <p:sldLayoutId id="2147539260" r:id="rId9"/>
    <p:sldLayoutId id="2147539261" r:id="rId10"/>
    <p:sldLayoutId id="214753926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500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07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07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fld id="{8A82CB55-3200-4CC8-ADAC-1819AAD61C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303" r:id="rId1"/>
    <p:sldLayoutId id="2147539304" r:id="rId2"/>
    <p:sldLayoutId id="2147539305" r:id="rId3"/>
    <p:sldLayoutId id="2147539306" r:id="rId4"/>
    <p:sldLayoutId id="2147539307" r:id="rId5"/>
    <p:sldLayoutId id="2147539308" r:id="rId6"/>
    <p:sldLayoutId id="2147539309" r:id="rId7"/>
    <p:sldLayoutId id="2147539310" r:id="rId8"/>
    <p:sldLayoutId id="2147539311" r:id="rId9"/>
    <p:sldLayoutId id="2147539312" r:id="rId10"/>
    <p:sldLayoutId id="2147539313" r:id="rId11"/>
    <p:sldLayoutId id="214753931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8611" name="Picture 3" descr="UKK_Signet_pp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8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74DCE7B1-563A-4FE5-93F0-E4C3B999FD03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315" r:id="rId1"/>
    <p:sldLayoutId id="2147539263" r:id="rId2"/>
    <p:sldLayoutId id="2147539264" r:id="rId3"/>
    <p:sldLayoutId id="2147539265" r:id="rId4"/>
    <p:sldLayoutId id="2147539266" r:id="rId5"/>
    <p:sldLayoutId id="2147539267" r:id="rId6"/>
    <p:sldLayoutId id="2147539268" r:id="rId7"/>
    <p:sldLayoutId id="2147539269" r:id="rId8"/>
    <p:sldLayoutId id="2147539270" r:id="rId9"/>
    <p:sldLayoutId id="2147539271" r:id="rId10"/>
    <p:sldLayoutId id="2147539272" r:id="rId11"/>
    <p:sldLayoutId id="2147539273" r:id="rId12"/>
    <p:sldLayoutId id="2147539274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00D61A-FED3-4812-BEBD-550EB78703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578" r:id="rId1"/>
    <p:sldLayoutId id="2147538579" r:id="rId2"/>
    <p:sldLayoutId id="2147538580" r:id="rId3"/>
    <p:sldLayoutId id="2147538581" r:id="rId4"/>
    <p:sldLayoutId id="2147538582" r:id="rId5"/>
    <p:sldLayoutId id="2147538583" r:id="rId6"/>
    <p:sldLayoutId id="2147538584" r:id="rId7"/>
    <p:sldLayoutId id="2147538585" r:id="rId8"/>
    <p:sldLayoutId id="2147538586" r:id="rId9"/>
    <p:sldLayoutId id="2147538587" r:id="rId10"/>
    <p:sldLayoutId id="21475385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289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Arial" charset="0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charset="0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Arial" charset="0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147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8198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37E3A8A1-DEDF-4C80-8DAE-20FB89C3B484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589" r:id="rId1"/>
    <p:sldLayoutId id="2147538590" r:id="rId2"/>
    <p:sldLayoutId id="2147538591" r:id="rId3"/>
    <p:sldLayoutId id="2147538592" r:id="rId4"/>
    <p:sldLayoutId id="2147538593" r:id="rId5"/>
    <p:sldLayoutId id="2147538594" r:id="rId6"/>
    <p:sldLayoutId id="2147538595" r:id="rId7"/>
    <p:sldLayoutId id="2147538596" r:id="rId8"/>
    <p:sldLayoutId id="2147538597" r:id="rId9"/>
    <p:sldLayoutId id="2147538598" r:id="rId10"/>
    <p:sldLayoutId id="214753859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7171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5366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9CF6A14C-9826-4E7E-B42E-3875629E0BED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600" r:id="rId1"/>
    <p:sldLayoutId id="2147538601" r:id="rId2"/>
    <p:sldLayoutId id="2147538602" r:id="rId3"/>
    <p:sldLayoutId id="2147538603" r:id="rId4"/>
    <p:sldLayoutId id="2147538604" r:id="rId5"/>
    <p:sldLayoutId id="2147538605" r:id="rId6"/>
    <p:sldLayoutId id="2147538606" r:id="rId7"/>
    <p:sldLayoutId id="2147538607" r:id="rId8"/>
    <p:sldLayoutId id="2147538608" r:id="rId9"/>
    <p:sldLayoutId id="2147538609" r:id="rId10"/>
    <p:sldLayoutId id="214753861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8195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1270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947EDCE6-AAFB-4556-8E38-10291E600287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611" r:id="rId1"/>
    <p:sldLayoutId id="2147538612" r:id="rId2"/>
    <p:sldLayoutId id="2147538613" r:id="rId3"/>
    <p:sldLayoutId id="2147538614" r:id="rId4"/>
    <p:sldLayoutId id="2147538615" r:id="rId5"/>
    <p:sldLayoutId id="2147538616" r:id="rId6"/>
    <p:sldLayoutId id="2147538617" r:id="rId7"/>
    <p:sldLayoutId id="2147538618" r:id="rId8"/>
    <p:sldLayoutId id="2147538619" r:id="rId9"/>
    <p:sldLayoutId id="2147538620" r:id="rId10"/>
    <p:sldLayoutId id="214753862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1267" name="Picture 3" descr="UKK_Signet_pp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0650"/>
            <a:ext cx="2043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881188"/>
            <a:ext cx="756126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376363"/>
            <a:ext cx="75612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5366" name="Text Box 6"/>
          <p:cNvSpPr txBox="1">
            <a:spLocks noChangeAspect="1" noChangeArrowheads="1"/>
          </p:cNvSpPr>
          <p:nvPr/>
        </p:nvSpPr>
        <p:spPr bwMode="auto">
          <a:xfrm>
            <a:off x="1258888" y="641667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Datum </a:t>
            </a:r>
            <a:r>
              <a:rPr lang="en-US" altLang="de-DE" sz="1000" smtClean="0">
                <a:solidFill>
                  <a:srgbClr val="0F2D64"/>
                </a:solidFill>
                <a:latin typeface="Arial" charset="0"/>
                <a:cs typeface="Arial"/>
              </a:rPr>
              <a:t>| Titel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7905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t>Seite </a:t>
            </a:r>
            <a:fld id="{375CE6B6-E467-4ECF-897A-6B0CD6839F36}" type="slidenum">
              <a:rPr lang="de-DE" altLang="de-DE" sz="1000" b="1" smtClean="0">
                <a:solidFill>
                  <a:srgbClr val="0F2D64"/>
                </a:solidFill>
                <a:latin typeface="Arial" charset="0"/>
                <a:cs typeface="Arial"/>
              </a:rPr>
              <a:pPr eaLnBrk="0" hangingPunct="0">
                <a:spcBef>
                  <a:spcPct val="50000"/>
                </a:spcBef>
                <a:defRPr/>
              </a:pPr>
              <a:t>‹Nr.›</a:t>
            </a:fld>
            <a:endParaRPr lang="de-DE" altLang="de-DE" sz="1000" b="1" smtClean="0">
              <a:solidFill>
                <a:srgbClr val="0F2D64"/>
              </a:solidFill>
              <a:latin typeface="Arial" charset="0"/>
              <a:cs typeface="Arial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6678613"/>
            <a:ext cx="9144000" cy="1793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de-DE" altLang="de-DE" smtClean="0">
              <a:solidFill>
                <a:srgbClr val="000000"/>
              </a:solidFill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8644" r:id="rId1"/>
    <p:sldLayoutId id="2147538645" r:id="rId2"/>
    <p:sldLayoutId id="2147538646" r:id="rId3"/>
    <p:sldLayoutId id="2147538647" r:id="rId4"/>
    <p:sldLayoutId id="2147538648" r:id="rId5"/>
    <p:sldLayoutId id="2147538649" r:id="rId6"/>
    <p:sldLayoutId id="2147538650" r:id="rId7"/>
    <p:sldLayoutId id="2147538651" r:id="rId8"/>
    <p:sldLayoutId id="2147538652" r:id="rId9"/>
    <p:sldLayoutId id="2147538653" r:id="rId10"/>
    <p:sldLayoutId id="214753865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96875" indent="-196850" algn="l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|"/>
        <a:defRPr>
          <a:solidFill>
            <a:schemeClr val="tx1"/>
          </a:solidFill>
          <a:latin typeface="+mn-lt"/>
          <a:cs typeface="+mn-cs"/>
        </a:defRPr>
      </a:lvl3pPr>
      <a:lvl4pPr marL="16700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4pPr>
      <a:lvl5pPr marL="2078038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Imago Book" pitchFamily="50" charset="0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7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9.xml"/><Relationship Id="rId5" Type="http://schemas.openxmlformats.org/officeDocument/2006/relationships/image" Target="../media/image57.png"/><Relationship Id="rId4" Type="http://schemas.openxmlformats.org/officeDocument/2006/relationships/hyperlink" Target="https://www.google.com/imgres?imgurl=https%3A%2F%2Fwww.stmgp.bayern.de%2Fwp-content%2Fuploads%2F2015%2F09%2Faktiv_gegen_krebs_logo_2-194x300.jpg&amp;imgrefurl=https%3A%2F%2Fwww.stmgp.bayern.de%2Fvorsorge%2Fkrebs%2F&amp;docid=JY210091YS2_BM&amp;tbnid=96qBT9EIVW7zgM%3A&amp;vet=12ahUKEwiExpvsmMndAhXNAewKHa_NDxo4rAIQMygeMB56BAgBEB8..i&amp;w=194&amp;h=300&amp;client=firefox-b&amp;bih=830&amp;biw=1170&amp;q=gesund%20bleiben%20nach%20krebs&amp;ved=2ahUKEwiExpvsmMndAhXNAewKHa_NDxo4rAIQMygeMB56BAgBEB8&amp;iact=mrc&amp;uact=8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3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33.xml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0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0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9.xml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0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09.xml"/><Relationship Id="rId4" Type="http://schemas.openxmlformats.org/officeDocument/2006/relationships/image" Target="../media/image10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0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0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E51D3-B8F7-4212-83F7-1A00E6BAE4DF}" type="slidenum">
              <a:rPr lang="de-DE"/>
              <a:pPr>
                <a:defRPr/>
              </a:pPr>
              <a:t>1</a:t>
            </a:fld>
            <a:endParaRPr lang="de-DE"/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7088" y="2492375"/>
            <a:ext cx="7416800" cy="338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sz="2800" b="1" smtClean="0"/>
          </a:p>
          <a:p>
            <a:pPr eaLnBrk="1" hangingPunct="1">
              <a:lnSpc>
                <a:spcPct val="80000"/>
              </a:lnSpc>
            </a:pPr>
            <a:r>
              <a:rPr lang="de-DE" altLang="de-DE" sz="2800" b="1" smtClean="0"/>
              <a:t>Josef Beuth</a:t>
            </a:r>
          </a:p>
          <a:p>
            <a:pPr eaLnBrk="1" hangingPunct="1">
              <a:lnSpc>
                <a:spcPct val="80000"/>
              </a:lnSpc>
            </a:pPr>
            <a:endParaRPr lang="de-DE" altLang="de-DE" sz="2800" b="1" smtClean="0"/>
          </a:p>
          <a:p>
            <a:pPr eaLnBrk="1" hangingPunct="1">
              <a:lnSpc>
                <a:spcPct val="80000"/>
              </a:lnSpc>
            </a:pPr>
            <a:r>
              <a:rPr lang="de-DE" altLang="de-DE" sz="2400" b="1" smtClean="0"/>
              <a:t>Querschnittsbereich 12 (QB 12)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2400" b="1" smtClean="0"/>
              <a:t>„Rehabilitation, Physikalische Medizin 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2400" b="1" smtClean="0"/>
              <a:t>        und Naturheilverfahren“</a:t>
            </a:r>
          </a:p>
          <a:p>
            <a:pPr eaLnBrk="1" hangingPunct="1">
              <a:lnSpc>
                <a:spcPct val="80000"/>
              </a:lnSpc>
            </a:pPr>
            <a:endParaRPr lang="de-DE" altLang="de-DE" sz="2400" b="1" smtClean="0"/>
          </a:p>
          <a:p>
            <a:pPr eaLnBrk="1" hangingPunct="1">
              <a:lnSpc>
                <a:spcPct val="80000"/>
              </a:lnSpc>
            </a:pPr>
            <a:r>
              <a:rPr lang="de-DE" altLang="de-DE" sz="2800" smtClean="0"/>
              <a:t> </a:t>
            </a:r>
            <a:r>
              <a:rPr lang="de-DE" altLang="de-DE" b="1" smtClean="0">
                <a:solidFill>
                  <a:srgbClr val="006600"/>
                </a:solidFill>
              </a:rPr>
              <a:t>Einführung in die Naturheilkunde</a:t>
            </a:r>
          </a:p>
        </p:txBody>
      </p:sp>
      <p:pic>
        <p:nvPicPr>
          <p:cNvPr id="101380" name="Picture 3" descr="UKK_Logo_IWENV"/>
          <p:cNvPicPr>
            <a:picLocks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92150"/>
            <a:ext cx="8166100" cy="15605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79613" y="2205038"/>
            <a:ext cx="5473700" cy="4464050"/>
          </a:xfrm>
        </p:spPr>
        <p:txBody>
          <a:bodyPr/>
          <a:lstStyle/>
          <a:p>
            <a:pPr lvl="1" eaLnBrk="1" hangingPunct="1">
              <a:lnSpc>
                <a:spcPct val="95000"/>
              </a:lnSpc>
              <a:buFontTx/>
              <a:buNone/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                                </a:t>
            </a:r>
            <a:endParaRPr lang="de-DE" altLang="de-DE" sz="1800" b="1" dirty="0" smtClean="0">
              <a:solidFill>
                <a:srgbClr val="006600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  <a:defRPr/>
            </a:pPr>
            <a:endParaRPr lang="de-DE" altLang="de-DE" sz="1800" b="1" dirty="0" smtClean="0">
              <a:solidFill>
                <a:srgbClr val="006600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  <a:defRPr/>
            </a:pPr>
            <a:r>
              <a:rPr lang="de-DE" altLang="de-DE" sz="1800" b="1" dirty="0" smtClean="0">
                <a:solidFill>
                  <a:srgbClr val="006600"/>
                </a:solidFill>
              </a:rPr>
              <a:t>NORMALGEWICHT</a:t>
            </a:r>
            <a:r>
              <a:rPr lang="de-DE" altLang="de-DE" sz="1800" dirty="0" smtClean="0">
                <a:solidFill>
                  <a:srgbClr val="006600"/>
                </a:solidFill>
              </a:rPr>
              <a:t>  </a:t>
            </a:r>
            <a:r>
              <a:rPr lang="de-DE" altLang="de-DE" sz="1800" dirty="0" smtClean="0"/>
              <a:t>einhalten</a:t>
            </a:r>
            <a:r>
              <a:rPr lang="de-DE" altLang="de-DE" sz="1800" dirty="0" smtClean="0">
                <a:solidFill>
                  <a:srgbClr val="006600"/>
                </a:solidFill>
              </a:rPr>
              <a:t> </a:t>
            </a:r>
            <a:r>
              <a:rPr lang="de-DE" altLang="de-DE" sz="1800" b="1" dirty="0" smtClean="0">
                <a:solidFill>
                  <a:srgbClr val="006600"/>
                </a:solidFill>
              </a:rPr>
              <a:t>(Muskeln!!!)</a:t>
            </a:r>
          </a:p>
          <a:p>
            <a:pPr lvl="1" eaLnBrk="1" hangingPunct="1">
              <a:lnSpc>
                <a:spcPct val="95000"/>
              </a:lnSpc>
              <a:buFontTx/>
              <a:buNone/>
              <a:defRPr/>
            </a:pPr>
            <a:endParaRPr lang="de-DE" altLang="de-DE" sz="1800" b="1" dirty="0" smtClean="0">
              <a:solidFill>
                <a:srgbClr val="006600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  <a:defRPr/>
            </a:pPr>
            <a:r>
              <a:rPr lang="de-DE" altLang="de-DE" sz="1800" dirty="0" smtClean="0"/>
              <a:t>1.  </a:t>
            </a:r>
            <a:r>
              <a:rPr lang="de-DE" altLang="de-DE" sz="1800" b="1" dirty="0" smtClean="0">
                <a:solidFill>
                  <a:srgbClr val="006600"/>
                </a:solidFill>
              </a:rPr>
              <a:t>essen was schmeckt, aber ausgewogen</a:t>
            </a:r>
            <a:endParaRPr lang="de-DE" altLang="de-DE" sz="1800" dirty="0" smtClean="0">
              <a:solidFill>
                <a:srgbClr val="006600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  <a:defRPr/>
            </a:pPr>
            <a:r>
              <a:rPr lang="de-DE" altLang="de-DE" sz="1800" dirty="0" smtClean="0">
                <a:solidFill>
                  <a:srgbClr val="006600"/>
                </a:solidFill>
              </a:rPr>
              <a:t>     </a:t>
            </a:r>
            <a:r>
              <a:rPr lang="de-DE" altLang="de-DE" sz="1800" dirty="0" smtClean="0"/>
              <a:t>bei Sättigung </a:t>
            </a:r>
            <a:r>
              <a:rPr lang="de-DE" altLang="de-DE" sz="1800" b="1" dirty="0" smtClean="0">
                <a:solidFill>
                  <a:srgbClr val="006600"/>
                </a:solidFill>
              </a:rPr>
              <a:t>aufhören</a:t>
            </a:r>
            <a:endParaRPr lang="de-DE" altLang="de-DE" sz="1800" b="1" dirty="0" smtClean="0"/>
          </a:p>
          <a:p>
            <a:pPr lvl="1" eaLnBrk="1" hangingPunct="1">
              <a:lnSpc>
                <a:spcPct val="95000"/>
              </a:lnSpc>
              <a:buFontTx/>
              <a:buNone/>
              <a:defRPr/>
            </a:pPr>
            <a:endParaRPr lang="de-DE" altLang="de-DE" sz="1800" b="1" dirty="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  <a:defRPr/>
            </a:pPr>
            <a:endParaRPr lang="de-DE" altLang="de-DE" sz="1800" b="1" dirty="0" smtClean="0">
              <a:solidFill>
                <a:srgbClr val="FF0000"/>
              </a:solidFill>
            </a:endParaRPr>
          </a:p>
          <a:p>
            <a:pPr marL="344488" lvl="1" indent="-342900" eaLnBrk="1" hangingPunct="1">
              <a:lnSpc>
                <a:spcPct val="95000"/>
              </a:lnSpc>
              <a:buFontTx/>
              <a:buAutoNum type="arabicPeriod" startAt="2"/>
              <a:defRPr/>
            </a:pPr>
            <a:r>
              <a:rPr lang="de-DE" altLang="de-DE" sz="1800" dirty="0" smtClean="0"/>
              <a:t>täglich </a:t>
            </a:r>
            <a:r>
              <a:rPr lang="de-DE" altLang="de-DE" sz="1800" b="1" dirty="0" smtClean="0">
                <a:solidFill>
                  <a:srgbClr val="006600"/>
                </a:solidFill>
              </a:rPr>
              <a:t>OBST, GEMÜSE, GETREIDE </a:t>
            </a:r>
            <a:r>
              <a:rPr lang="de-DE" altLang="de-DE" sz="1800" dirty="0" smtClean="0"/>
              <a:t> </a:t>
            </a:r>
          </a:p>
          <a:p>
            <a:pPr marL="1588" lvl="1" indent="0" eaLnBrk="1" hangingPunct="1">
              <a:lnSpc>
                <a:spcPct val="95000"/>
              </a:lnSpc>
              <a:buFontTx/>
              <a:buNone/>
              <a:defRPr/>
            </a:pPr>
            <a:r>
              <a:rPr lang="de-DE" altLang="de-DE" sz="1800" dirty="0"/>
              <a:t> </a:t>
            </a:r>
            <a:r>
              <a:rPr lang="de-DE" altLang="de-DE" sz="1800" dirty="0" smtClean="0"/>
              <a:t>     </a:t>
            </a:r>
            <a:endParaRPr lang="de-DE" altLang="de-DE" b="1" dirty="0" smtClean="0">
              <a:solidFill>
                <a:srgbClr val="FF0000"/>
              </a:solidFill>
            </a:endParaRPr>
          </a:p>
          <a:p>
            <a:pPr marL="1588" lvl="1" indent="0" eaLnBrk="1" hangingPunct="1">
              <a:lnSpc>
                <a:spcPct val="95000"/>
              </a:lnSpc>
              <a:buFontTx/>
              <a:buNone/>
              <a:defRPr/>
            </a:pPr>
            <a:endParaRPr lang="de-DE" altLang="de-DE" sz="1800" b="1" dirty="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  <a:defRPr/>
            </a:pPr>
            <a:r>
              <a:rPr lang="de-DE" altLang="de-DE" sz="1800" dirty="0" smtClean="0"/>
              <a:t>3.  ausreichend </a:t>
            </a:r>
            <a:r>
              <a:rPr lang="de-DE" altLang="de-DE" sz="1800" b="1" dirty="0" smtClean="0">
                <a:solidFill>
                  <a:srgbClr val="006600"/>
                </a:solidFill>
              </a:rPr>
              <a:t>TRINKEN</a:t>
            </a:r>
            <a:endParaRPr lang="de-DE" altLang="de-DE" b="1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  <a:defRPr/>
            </a:pPr>
            <a:endParaRPr lang="de-DE" altLang="de-DE" b="1" dirty="0" smtClean="0">
              <a:solidFill>
                <a:srgbClr val="006600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  <a:defRPr/>
            </a:pPr>
            <a:r>
              <a:rPr lang="de-DE" altLang="de-DE" b="1" dirty="0" smtClean="0">
                <a:solidFill>
                  <a:srgbClr val="006600"/>
                </a:solidFill>
              </a:rPr>
              <a:t>      </a:t>
            </a:r>
          </a:p>
          <a:p>
            <a:pPr lvl="1" eaLnBrk="1" hangingPunct="1">
              <a:lnSpc>
                <a:spcPct val="95000"/>
              </a:lnSpc>
              <a:buFontTx/>
              <a:buNone/>
              <a:defRPr/>
            </a:pPr>
            <a:endParaRPr lang="de-DE" altLang="de-DE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5000"/>
              </a:lnSpc>
              <a:defRPr/>
            </a:pPr>
            <a:endParaRPr lang="de-DE" altLang="de-DE" sz="2400" dirty="0" smtClean="0">
              <a:solidFill>
                <a:srgbClr val="003399"/>
              </a:solidFill>
            </a:endParaRPr>
          </a:p>
        </p:txBody>
      </p:sp>
      <p:pic>
        <p:nvPicPr>
          <p:cNvPr id="110595" name="Grafik 3" descr="Bildergebnis für nahrungsergänzungsmittel Nachte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65213"/>
            <a:ext cx="597693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4221163"/>
            <a:ext cx="225583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844675"/>
            <a:ext cx="8505825" cy="46101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1600" b="1" smtClean="0">
                <a:solidFill>
                  <a:srgbClr val="006600"/>
                </a:solidFill>
              </a:rPr>
              <a:t>                                                                                                   </a:t>
            </a:r>
            <a:r>
              <a:rPr lang="de-DE" altLang="de-DE" sz="1400" b="1" smtClean="0">
                <a:solidFill>
                  <a:srgbClr val="006600"/>
                </a:solidFill>
              </a:rPr>
              <a:t>                                                                                                                      </a:t>
            </a:r>
            <a:r>
              <a:rPr lang="de-DE" altLang="de-DE" sz="1600" b="1" smtClean="0">
                <a:solidFill>
                  <a:srgbClr val="000099"/>
                </a:solidFill>
              </a:rPr>
              <a:t>           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400" smtClean="0">
                <a:solidFill>
                  <a:srgbClr val="000099"/>
                </a:solidFill>
              </a:rPr>
              <a:t>                 </a:t>
            </a:r>
          </a:p>
        </p:txBody>
      </p:sp>
      <p:pic>
        <p:nvPicPr>
          <p:cNvPr id="111619" name="Grafik 4" descr="Bildergebnis für nahrungsergänzungsmittel Nachte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515778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Grafik 5" descr="Bildergebnis für nahrungsergänzungsmittel Nachte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06625"/>
            <a:ext cx="3167063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341438"/>
            <a:ext cx="8497888" cy="719137"/>
          </a:xfrm>
        </p:spPr>
        <p:txBody>
          <a:bodyPr/>
          <a:lstStyle/>
          <a:p>
            <a:pPr eaLnBrk="1" hangingPunct="1"/>
            <a:r>
              <a:rPr lang="en-GB" altLang="de-DE" sz="2800" smtClean="0">
                <a:solidFill>
                  <a:schemeClr val="tx1"/>
                </a:solidFill>
              </a:rPr>
              <a:t>Proklamierte</a:t>
            </a:r>
            <a:r>
              <a:rPr lang="en-GB" altLang="de-DE" sz="2000" smtClean="0">
                <a:solidFill>
                  <a:schemeClr val="tx1"/>
                </a:solidFill>
              </a:rPr>
              <a:t> Basis für Nahrungsergänzungsmittel:                        </a:t>
            </a:r>
            <a:r>
              <a:rPr lang="en-GB" altLang="de-DE" sz="2000" smtClean="0">
                <a:solidFill>
                  <a:srgbClr val="FF0000"/>
                </a:solidFill>
              </a:rPr>
              <a:t>“Gesunde Ernährung nicht möglich!”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844675"/>
            <a:ext cx="8505825" cy="46101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1600" b="1" smtClean="0">
                <a:solidFill>
                  <a:srgbClr val="006600"/>
                </a:solidFill>
              </a:rPr>
              <a:t>                                                                                                   </a:t>
            </a:r>
            <a:r>
              <a:rPr lang="de-DE" altLang="de-DE" sz="1400" b="1" smtClean="0">
                <a:solidFill>
                  <a:srgbClr val="006600"/>
                </a:solidFill>
              </a:rPr>
              <a:t>                                                                                                                      </a:t>
            </a:r>
            <a:r>
              <a:rPr lang="de-DE" altLang="de-DE" sz="1600" b="1" smtClean="0">
                <a:solidFill>
                  <a:srgbClr val="000099"/>
                </a:solidFill>
              </a:rPr>
              <a:t>           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400" smtClean="0">
                <a:solidFill>
                  <a:srgbClr val="000099"/>
                </a:solidFill>
              </a:rPr>
              <a:t>                 </a:t>
            </a:r>
          </a:p>
        </p:txBody>
      </p:sp>
      <p:pic>
        <p:nvPicPr>
          <p:cNvPr id="112644" name="Picture 5" descr="Bildergebnis für obst und gemüse vitamine früher und he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349500"/>
            <a:ext cx="5389563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376363"/>
            <a:ext cx="8064500" cy="468312"/>
          </a:xfrm>
          <a:noFill/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de-DE" altLang="de-DE" sz="2800" smtClean="0">
                <a:solidFill>
                  <a:srgbClr val="FF0000"/>
                </a:solidFill>
              </a:rPr>
              <a:t>Vitamine, Spurenelemente &amp; Co.:  nicht so!!!</a:t>
            </a:r>
            <a:endParaRPr lang="de-DE" altLang="de-DE" sz="2800" smtClean="0">
              <a:solidFill>
                <a:schemeClr val="tx1"/>
              </a:solidFill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28725" y="1973263"/>
            <a:ext cx="7200900" cy="42846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altLang="de-DE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altLang="de-DE" sz="2400" b="1" smtClean="0"/>
          </a:p>
          <a:p>
            <a:pPr eaLnBrk="1" hangingPunct="1">
              <a:lnSpc>
                <a:spcPct val="90000"/>
              </a:lnSpc>
              <a:buClr>
                <a:srgbClr val="FFCCFF"/>
              </a:buClr>
              <a:buFont typeface="Wingdings" pitchFamily="2" charset="2"/>
              <a:buNone/>
            </a:pPr>
            <a:r>
              <a:rPr lang="de-DE" altLang="de-DE" sz="1200" b="1" smtClean="0">
                <a:solidFill>
                  <a:srgbClr val="FF0066"/>
                </a:solidFill>
              </a:rPr>
              <a:t>                                                                                                      </a:t>
            </a:r>
          </a:p>
          <a:p>
            <a:pPr eaLnBrk="1" hangingPunct="1">
              <a:lnSpc>
                <a:spcPct val="90000"/>
              </a:lnSpc>
              <a:buClr>
                <a:srgbClr val="FFCCFF"/>
              </a:buClr>
              <a:buFont typeface="Wingdings" pitchFamily="2" charset="2"/>
              <a:buNone/>
            </a:pPr>
            <a:endParaRPr lang="de-DE" altLang="de-DE" sz="1200" b="1" smtClean="0"/>
          </a:p>
        </p:txBody>
      </p:sp>
      <p:pic>
        <p:nvPicPr>
          <p:cNvPr id="113668" name="Picture 5" descr="JuicePlus-capsule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4863" y="2082800"/>
            <a:ext cx="1744662" cy="2093913"/>
          </a:xfrm>
          <a:noFill/>
        </p:spPr>
      </p:pic>
      <p:pic>
        <p:nvPicPr>
          <p:cNvPr id="11366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2058988"/>
            <a:ext cx="317817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058988"/>
            <a:ext cx="3146425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2" descr="Bildergebnis für la vi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508500"/>
            <a:ext cx="43259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3863" y="1412875"/>
            <a:ext cx="8569325" cy="406400"/>
          </a:xfrm>
        </p:spPr>
        <p:txBody>
          <a:bodyPr/>
          <a:lstStyle/>
          <a:p>
            <a:pPr marL="342900" indent="-342900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de-DE" altLang="de-DE" sz="320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Unrealistische Gesundheitsversprechen</a:t>
            </a:r>
            <a:r>
              <a:rPr lang="de-DE" altLang="de-DE" sz="240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de-DE" altLang="de-DE" sz="240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de-DE" altLang="de-DE" sz="180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/>
            </a:r>
            <a:br>
              <a:rPr lang="de-DE" altLang="de-DE" sz="180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</a:br>
            <a:r>
              <a:rPr lang="de-DE" altLang="de-DE" sz="180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/>
            </a:r>
            <a:br>
              <a:rPr lang="de-DE" altLang="de-DE" sz="180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</a:br>
            <a:r>
              <a:rPr lang="de-DE" altLang="de-DE" sz="200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/>
            </a:r>
            <a:br>
              <a:rPr lang="de-DE" altLang="de-DE" sz="200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</a:br>
            <a:r>
              <a:rPr lang="de-DE" altLang="de-DE" sz="2000" smtClean="0">
                <a:ea typeface="Calibri" pitchFamily="34" charset="0"/>
                <a:cs typeface="Times New Roman" pitchFamily="18" charset="0"/>
              </a:rPr>
              <a:t>                            </a:t>
            </a:r>
            <a:endParaRPr lang="en-GB" altLang="de-DE" sz="2000" smtClean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4691" name="Picture 8" descr="American Journal of Epidem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400300"/>
            <a:ext cx="29749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Rectangle 11"/>
          <p:cNvSpPr>
            <a:spLocks noChangeArrowheads="1"/>
          </p:cNvSpPr>
          <p:nvPr/>
        </p:nvSpPr>
        <p:spPr bwMode="auto">
          <a:xfrm>
            <a:off x="3635375" y="2613025"/>
            <a:ext cx="53292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de-DE" sz="2400" b="1">
                <a:solidFill>
                  <a:srgbClr val="000000"/>
                </a:solidFill>
              </a:rPr>
              <a:t>Schlußfolgerung: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en-US" altLang="de-DE" sz="2400" b="1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de-DE" sz="2400" b="1">
                <a:solidFill>
                  <a:srgbClr val="FF0000"/>
                </a:solidFill>
              </a:rPr>
              <a:t>Keine Reduktion der Erkrankungshäufigkeit +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de-DE" sz="2400" b="1">
                <a:solidFill>
                  <a:srgbClr val="FF0000"/>
                </a:solidFill>
              </a:rPr>
              <a:t>Todesfälle</a:t>
            </a:r>
            <a:r>
              <a:rPr lang="en-US" altLang="de-DE" sz="2400">
                <a:solidFill>
                  <a:srgbClr val="000000"/>
                </a:solidFill>
              </a:rPr>
              <a:t>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de-DE" sz="1800" b="1">
                <a:solidFill>
                  <a:srgbClr val="000000"/>
                </a:solidFill>
              </a:rPr>
              <a:t>Herz-Kreislauf-Erkrankungen + Krebs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en-US" altLang="de-DE" sz="24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de-DE" sz="2400" b="1">
                <a:solidFill>
                  <a:srgbClr val="FF0000"/>
                </a:solidFill>
              </a:rPr>
              <a:t>bei Einnahme von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de-DE" sz="2400" b="1">
                <a:solidFill>
                  <a:srgbClr val="FF0000"/>
                </a:solidFill>
              </a:rPr>
              <a:t>Multivitamin Präparaten. </a:t>
            </a:r>
          </a:p>
        </p:txBody>
      </p:sp>
      <p:sp>
        <p:nvSpPr>
          <p:cNvPr id="114693" name="Rectangle 12"/>
          <p:cNvSpPr>
            <a:spLocks noChangeArrowheads="1"/>
          </p:cNvSpPr>
          <p:nvPr/>
        </p:nvSpPr>
        <p:spPr bwMode="auto">
          <a:xfrm>
            <a:off x="900113" y="6021388"/>
            <a:ext cx="2525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2400" b="1">
              <a:solidFill>
                <a:srgbClr val="FF0000"/>
              </a:solidFill>
              <a:latin typeface="Times" pitchFamily="18" charset="0"/>
              <a:sym typeface="Symbol" pitchFamily="18" charset="2"/>
            </a:endParaRPr>
          </a:p>
        </p:txBody>
      </p:sp>
      <p:sp>
        <p:nvSpPr>
          <p:cNvPr id="114694" name="Rectangle 13"/>
          <p:cNvSpPr>
            <a:spLocks noChangeArrowheads="1"/>
          </p:cNvSpPr>
          <p:nvPr/>
        </p:nvSpPr>
        <p:spPr bwMode="auto">
          <a:xfrm>
            <a:off x="5364163" y="5734050"/>
            <a:ext cx="2165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2400" b="1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/>
            </a:r>
            <a:br>
              <a:rPr lang="de-DE" altLang="de-DE" sz="2400" b="1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</a:br>
            <a:endParaRPr lang="de-DE" altLang="de-DE" sz="2400" b="1">
              <a:solidFill>
                <a:srgbClr val="FF0000"/>
              </a:solidFill>
              <a:latin typeface="Times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844675"/>
            <a:ext cx="8505825" cy="46101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1600" b="1" smtClean="0">
                <a:solidFill>
                  <a:srgbClr val="006600"/>
                </a:solidFill>
              </a:rPr>
              <a:t>                                                                                                   </a:t>
            </a:r>
            <a:r>
              <a:rPr lang="de-DE" altLang="de-DE" sz="1400" b="1" smtClean="0">
                <a:solidFill>
                  <a:srgbClr val="006600"/>
                </a:solidFill>
              </a:rPr>
              <a:t>                                                                                                                      </a:t>
            </a:r>
            <a:r>
              <a:rPr lang="de-DE" altLang="de-DE" sz="1600" b="1" smtClean="0">
                <a:solidFill>
                  <a:srgbClr val="000099"/>
                </a:solidFill>
              </a:rPr>
              <a:t>           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400" smtClean="0">
                <a:solidFill>
                  <a:srgbClr val="000099"/>
                </a:solidFill>
              </a:rPr>
              <a:t>                 </a:t>
            </a:r>
          </a:p>
        </p:txBody>
      </p:sp>
      <p:pic>
        <p:nvPicPr>
          <p:cNvPr id="115715" name="Picture 5" descr="Bildergebnis für vitamin 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068638"/>
            <a:ext cx="4883150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7" descr="Bildergebnis für vitamin 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84313"/>
            <a:ext cx="3328988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1881188"/>
            <a:ext cx="8208963" cy="4284662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endParaRPr lang="de-DE" altLang="de-DE" sz="1600" b="1" smtClean="0"/>
          </a:p>
          <a:p>
            <a:pPr eaLnBrk="1" hangingPunct="1">
              <a:lnSpc>
                <a:spcPct val="95000"/>
              </a:lnSpc>
            </a:pPr>
            <a:endParaRPr lang="de-DE" altLang="de-DE" b="1" smtClean="0"/>
          </a:p>
          <a:p>
            <a:pPr lvl="1" eaLnBrk="1" hangingPunct="1">
              <a:lnSpc>
                <a:spcPct val="95000"/>
              </a:lnSpc>
              <a:buFontTx/>
              <a:buNone/>
            </a:pPr>
            <a:endParaRPr lang="de-DE" altLang="de-DE" b="1" smtClean="0">
              <a:solidFill>
                <a:srgbClr val="FF0066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de-DE" altLang="de-DE" b="1" smtClean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de-DE" altLang="de-DE" smtClean="0">
                <a:solidFill>
                  <a:srgbClr val="006600"/>
                </a:solidFill>
              </a:rPr>
              <a:t>                                                        </a:t>
            </a:r>
            <a:endParaRPr lang="de-DE" altLang="de-DE" b="1" smtClean="0">
              <a:solidFill>
                <a:srgbClr val="006600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de-DE" altLang="de-DE" smtClean="0">
                <a:solidFill>
                  <a:srgbClr val="003399"/>
                </a:solidFill>
              </a:rPr>
              <a:t>      </a:t>
            </a:r>
            <a:endParaRPr lang="de-DE" altLang="de-DE" sz="1600" b="1" smtClean="0">
              <a:solidFill>
                <a:srgbClr val="FF0066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</a:pPr>
            <a:endParaRPr lang="de-DE" altLang="de-DE" sz="1600" b="1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5000"/>
              </a:lnSpc>
            </a:pPr>
            <a:endParaRPr lang="de-DE" altLang="de-DE" smtClean="0">
              <a:solidFill>
                <a:srgbClr val="003399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55650" y="1844675"/>
            <a:ext cx="8208963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5000"/>
              </a:lnSpc>
              <a:spcBef>
                <a:spcPct val="30000"/>
              </a:spcBef>
              <a:buClr>
                <a:srgbClr val="CF853A"/>
              </a:buClr>
              <a:defRPr/>
            </a:pPr>
            <a:endParaRPr lang="de-DE" sz="1600" b="1" ker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95000"/>
              </a:lnSpc>
              <a:spcBef>
                <a:spcPct val="30000"/>
              </a:spcBef>
              <a:buClr>
                <a:srgbClr val="CF853A"/>
              </a:buClr>
              <a:defRPr/>
            </a:pPr>
            <a:endParaRPr lang="de-DE" sz="2000" b="1" kern="0">
              <a:solidFill>
                <a:srgbClr val="000000"/>
              </a:solidFill>
              <a:latin typeface="Arial"/>
              <a:cs typeface="Arial"/>
            </a:endParaRPr>
          </a:p>
          <a:p>
            <a:pPr marL="198438" lvl="1" indent="-196850">
              <a:lnSpc>
                <a:spcPct val="95000"/>
              </a:lnSpc>
              <a:spcBef>
                <a:spcPct val="30000"/>
              </a:spcBef>
              <a:buClr>
                <a:srgbClr val="0F2D64"/>
              </a:buClr>
              <a:defRPr/>
            </a:pPr>
            <a:endParaRPr lang="de-DE" sz="2000" b="1" kern="0">
              <a:solidFill>
                <a:srgbClr val="FF0066"/>
              </a:solidFill>
              <a:latin typeface="Arial"/>
              <a:cs typeface="Arial"/>
            </a:endParaRPr>
          </a:p>
          <a:p>
            <a:pPr marL="198438" lvl="1" indent="-196850">
              <a:lnSpc>
                <a:spcPct val="95000"/>
              </a:lnSpc>
              <a:spcBef>
                <a:spcPct val="30000"/>
              </a:spcBef>
              <a:buClr>
                <a:srgbClr val="0F2D64"/>
              </a:buClr>
              <a:defRPr/>
            </a:pPr>
            <a:r>
              <a:rPr lang="de-DE" sz="2000" b="1" kern="0">
                <a:solidFill>
                  <a:srgbClr val="003399"/>
                </a:solidFill>
                <a:latin typeface="Arial"/>
                <a:cs typeface="Arial"/>
                <a:sym typeface="Symbol" pitchFamily="18" charset="2"/>
              </a:rPr>
              <a:t> </a:t>
            </a:r>
            <a:r>
              <a:rPr lang="de-DE" sz="2000" kern="0">
                <a:solidFill>
                  <a:srgbClr val="006600"/>
                </a:solidFill>
                <a:latin typeface="Arial"/>
                <a:cs typeface="Arial"/>
              </a:rPr>
              <a:t>                                                        </a:t>
            </a:r>
            <a:endParaRPr lang="de-DE" sz="2000" b="1" kern="0">
              <a:solidFill>
                <a:srgbClr val="006600"/>
              </a:solidFill>
              <a:latin typeface="Arial"/>
              <a:cs typeface="Arial"/>
            </a:endParaRPr>
          </a:p>
          <a:p>
            <a:pPr marL="198438" lvl="1" indent="-196850">
              <a:lnSpc>
                <a:spcPct val="95000"/>
              </a:lnSpc>
              <a:spcBef>
                <a:spcPct val="30000"/>
              </a:spcBef>
              <a:buClr>
                <a:srgbClr val="0F2D64"/>
              </a:buClr>
              <a:defRPr/>
            </a:pPr>
            <a:r>
              <a:rPr lang="de-DE" sz="2000" kern="0">
                <a:solidFill>
                  <a:srgbClr val="003399"/>
                </a:solidFill>
                <a:latin typeface="Arial"/>
                <a:cs typeface="Arial"/>
              </a:rPr>
              <a:t>      </a:t>
            </a:r>
            <a:endParaRPr lang="de-DE" sz="1600" b="1" kern="0">
              <a:solidFill>
                <a:srgbClr val="FF0066"/>
              </a:solidFill>
              <a:latin typeface="Arial"/>
              <a:cs typeface="Arial"/>
            </a:endParaRPr>
          </a:p>
          <a:p>
            <a:pPr marL="198438" lvl="1" indent="-196850">
              <a:lnSpc>
                <a:spcPct val="95000"/>
              </a:lnSpc>
              <a:spcBef>
                <a:spcPct val="30000"/>
              </a:spcBef>
              <a:buClr>
                <a:srgbClr val="0F2D64"/>
              </a:buClr>
              <a:defRPr/>
            </a:pPr>
            <a:endParaRPr lang="de-DE" sz="1600" b="1" kern="0">
              <a:solidFill>
                <a:srgbClr val="FF0066"/>
              </a:solidFill>
              <a:latin typeface="Arial"/>
              <a:cs typeface="Arial"/>
            </a:endParaRPr>
          </a:p>
          <a:p>
            <a:pPr>
              <a:lnSpc>
                <a:spcPct val="95000"/>
              </a:lnSpc>
              <a:spcBef>
                <a:spcPct val="30000"/>
              </a:spcBef>
              <a:buClr>
                <a:srgbClr val="CF853A"/>
              </a:buClr>
              <a:defRPr/>
            </a:pPr>
            <a:endParaRPr lang="de-DE" sz="2000" kern="0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pic>
        <p:nvPicPr>
          <p:cNvPr id="116740" name="Picture 7" descr="http://lsned.com/wp-content/uploads/2009/10/0073-vitamin-c-col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357563"/>
            <a:ext cx="4191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9" descr="http://allg.symbinatur.com/obrazky/vitaminc/vitamin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3484563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Rectangle 2"/>
          <p:cNvSpPr txBox="1">
            <a:spLocks noChangeArrowheads="1"/>
          </p:cNvSpPr>
          <p:nvPr/>
        </p:nvSpPr>
        <p:spPr bwMode="auto">
          <a:xfrm>
            <a:off x="755650" y="1989138"/>
            <a:ext cx="8208963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600" b="1">
                <a:solidFill>
                  <a:srgbClr val="FF0000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116743" name="Picture 13" descr="http://www.fitforme.de/images/visual/nahrstoffe-vitamine-vitamin-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16113"/>
            <a:ext cx="434022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4" name="Rechteck 10"/>
          <p:cNvSpPr>
            <a:spLocks noChangeArrowheads="1"/>
          </p:cNvSpPr>
          <p:nvPr/>
        </p:nvSpPr>
        <p:spPr bwMode="auto">
          <a:xfrm>
            <a:off x="395288" y="1268413"/>
            <a:ext cx="7272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2800" b="1">
                <a:solidFill>
                  <a:srgbClr val="FF0000"/>
                </a:solidFill>
              </a:rPr>
              <a:t>Vitamin C: nicht belegte Wirkung!!! </a:t>
            </a:r>
          </a:p>
        </p:txBody>
      </p:sp>
      <p:sp>
        <p:nvSpPr>
          <p:cNvPr id="116745" name="Rechteck 8"/>
          <p:cNvSpPr>
            <a:spLocks noChangeArrowheads="1"/>
          </p:cNvSpPr>
          <p:nvPr/>
        </p:nvSpPr>
        <p:spPr bwMode="auto">
          <a:xfrm>
            <a:off x="4572000" y="6165850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400" b="1">
                <a:solidFill>
                  <a:srgbClr val="FF0066"/>
                </a:solidFill>
              </a:rPr>
              <a:t>                  Hemilä H: Chochrane Analysis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1916113"/>
            <a:ext cx="8208963" cy="4284662"/>
          </a:xfrm>
        </p:spPr>
        <p:txBody>
          <a:bodyPr/>
          <a:lstStyle/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r>
              <a:rPr lang="de-DE" altLang="de-DE" sz="1400" b="1" smtClean="0">
                <a:solidFill>
                  <a:srgbClr val="FF0066"/>
                </a:solidFill>
              </a:rPr>
              <a:t>Prof. L. Pauling                                                                                            Dr. M. Rath </a:t>
            </a:r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  <a:p>
            <a:pPr eaLnBrk="1" hangingPunct="1"/>
            <a:endParaRPr lang="de-DE" altLang="de-DE" sz="1600" b="1" smtClean="0"/>
          </a:p>
        </p:txBody>
      </p:sp>
      <p:sp>
        <p:nvSpPr>
          <p:cNvPr id="117763" name="Rechteck 10"/>
          <p:cNvSpPr>
            <a:spLocks noChangeArrowheads="1"/>
          </p:cNvSpPr>
          <p:nvPr/>
        </p:nvSpPr>
        <p:spPr bwMode="auto">
          <a:xfrm>
            <a:off x="395288" y="1268413"/>
            <a:ext cx="7993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2800" b="1">
                <a:solidFill>
                  <a:srgbClr val="FF0000"/>
                </a:solidFill>
              </a:rPr>
              <a:t>Vitamin C: nicht belegte Wirkung!!! </a:t>
            </a:r>
          </a:p>
        </p:txBody>
      </p:sp>
      <p:pic>
        <p:nvPicPr>
          <p:cNvPr id="117764" name="Picture 15" descr="http://www.vitamine-und-mehr.org/xcart/images/P/08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724150"/>
            <a:ext cx="1619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2" descr="http://www.gesundohnepillen.de/lit/094015921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24150"/>
            <a:ext cx="1728787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6" descr="http://www4ger.dr-rath-foundation.org/images/insider/niedzwicky1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2924175"/>
            <a:ext cx="33512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Rechteck 6"/>
          <p:cNvSpPr>
            <a:spLocks noChangeArrowheads="1"/>
          </p:cNvSpPr>
          <p:nvPr/>
        </p:nvSpPr>
        <p:spPr bwMode="auto">
          <a:xfrm>
            <a:off x="2627313" y="1773238"/>
            <a:ext cx="568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2400" b="1">
                <a:solidFill>
                  <a:srgbClr val="FF0066"/>
                </a:solidFill>
              </a:rPr>
              <a:t> </a:t>
            </a:r>
            <a:r>
              <a:rPr lang="de-DE" altLang="de-DE" sz="1600" b="1">
                <a:solidFill>
                  <a:srgbClr val="000000"/>
                </a:solidFill>
              </a:rPr>
              <a:t>Bjelakovic G et al.: JAMA 297;842;2007 (Metaanalyse) </a:t>
            </a:r>
            <a:endParaRPr lang="de-DE" altLang="de-DE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4163" y="1268413"/>
            <a:ext cx="8496300" cy="468312"/>
          </a:xfrm>
        </p:spPr>
        <p:txBody>
          <a:bodyPr/>
          <a:lstStyle/>
          <a:p>
            <a:pPr marL="342900" indent="-342900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tabLst>
                <a:tab pos="457200" algn="l"/>
              </a:tabLst>
              <a:defRPr/>
            </a:pPr>
            <a:r>
              <a:rPr lang="de-DE" sz="2400" dirty="0" smtClean="0">
                <a:solidFill>
                  <a:srgbClr val="FF0000"/>
                </a:solidFill>
                <a:latin typeface="+mn-lt"/>
                <a:ea typeface="Calibri"/>
                <a:cs typeface="Times New Roman"/>
              </a:rPr>
              <a:t>      </a:t>
            </a:r>
            <a:r>
              <a:rPr lang="de-DE" sz="3200" dirty="0" smtClean="0">
                <a:solidFill>
                  <a:srgbClr val="FF0000"/>
                </a:solidFill>
                <a:latin typeface="+mn-lt"/>
                <a:ea typeface="Calibri"/>
                <a:cs typeface="Times New Roman"/>
              </a:rPr>
              <a:t>Unrealistische </a:t>
            </a:r>
            <a:r>
              <a:rPr lang="de-DE" sz="3200" dirty="0">
                <a:solidFill>
                  <a:srgbClr val="FF0000"/>
                </a:solidFill>
                <a:latin typeface="+mn-lt"/>
                <a:ea typeface="Calibri"/>
                <a:cs typeface="Times New Roman"/>
              </a:rPr>
              <a:t>Gesundheitsversprechen</a:t>
            </a:r>
            <a:r>
              <a:rPr lang="de-DE" sz="2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de-DE" sz="2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endParaRPr lang="de-DE" altLang="de-DE" sz="2800" dirty="0" smtClean="0">
              <a:solidFill>
                <a:schemeClr val="tx1"/>
              </a:solidFill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28725" y="1973263"/>
            <a:ext cx="7200900" cy="42846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altLang="de-DE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altLang="de-DE" sz="2400" b="1" smtClean="0"/>
          </a:p>
          <a:p>
            <a:pPr eaLnBrk="1" hangingPunct="1">
              <a:lnSpc>
                <a:spcPct val="90000"/>
              </a:lnSpc>
              <a:buClr>
                <a:srgbClr val="FFCCFF"/>
              </a:buClr>
              <a:buFont typeface="Wingdings" pitchFamily="2" charset="2"/>
              <a:buNone/>
            </a:pPr>
            <a:r>
              <a:rPr lang="de-DE" altLang="de-DE" sz="1200" b="1" smtClean="0">
                <a:solidFill>
                  <a:srgbClr val="FF0066"/>
                </a:solidFill>
              </a:rPr>
              <a:t>                                                                                                      </a:t>
            </a:r>
          </a:p>
          <a:p>
            <a:pPr eaLnBrk="1" hangingPunct="1">
              <a:lnSpc>
                <a:spcPct val="90000"/>
              </a:lnSpc>
              <a:buClr>
                <a:srgbClr val="FFCCFF"/>
              </a:buClr>
              <a:buFont typeface="Wingdings" pitchFamily="2" charset="2"/>
              <a:buNone/>
            </a:pPr>
            <a:endParaRPr lang="de-DE" altLang="de-DE" sz="1200" b="1" smtClean="0"/>
          </a:p>
        </p:txBody>
      </p:sp>
      <p:pic>
        <p:nvPicPr>
          <p:cNvPr id="1187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94063"/>
            <a:ext cx="1179513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0831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998788"/>
            <a:ext cx="129222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058988"/>
            <a:ext cx="3146425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125538"/>
            <a:ext cx="8424863" cy="406400"/>
          </a:xfrm>
        </p:spPr>
        <p:txBody>
          <a:bodyPr/>
          <a:lstStyle/>
          <a:p>
            <a:pPr eaLnBrk="1" hangingPunct="1"/>
            <a:r>
              <a:rPr lang="de-DE" altLang="de-DE" sz="2800" smtClean="0">
                <a:solidFill>
                  <a:srgbClr val="006600"/>
                </a:solidFill>
              </a:rPr>
              <a:t>  </a:t>
            </a:r>
            <a:r>
              <a:rPr lang="de-DE" altLang="de-DE" sz="4800" smtClean="0">
                <a:solidFill>
                  <a:srgbClr val="000066"/>
                </a:solidFill>
              </a:rPr>
              <a:t/>
            </a:r>
            <a:br>
              <a:rPr lang="de-DE" altLang="de-DE" sz="4800" smtClean="0">
                <a:solidFill>
                  <a:srgbClr val="000066"/>
                </a:solidFill>
              </a:rPr>
            </a:br>
            <a:endParaRPr lang="de-DE" altLang="de-DE" sz="4800" smtClean="0">
              <a:solidFill>
                <a:srgbClr val="000066"/>
              </a:solidFill>
            </a:endParaRPr>
          </a:p>
        </p:txBody>
      </p:sp>
      <p:pic>
        <p:nvPicPr>
          <p:cNvPr id="119811" name="Picture 2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36913"/>
            <a:ext cx="32829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4" descr="Bildergebnis für vanillin abfallproduk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2894013"/>
            <a:ext cx="281305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6" descr="Bildergebnis für vanillin abfallproduk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433888"/>
            <a:ext cx="28035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Picture 8" descr="Bildergebnis für vanillin holzverarbeitende industr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1047750"/>
            <a:ext cx="225742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Picture 8" descr="Bildergebnis für vanille teurer als silb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79725"/>
            <a:ext cx="21590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6308725" y="3863975"/>
            <a:ext cx="20320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1600" b="1" kern="0" dirty="0">
                <a:solidFill>
                  <a:srgbClr val="FF0000"/>
                </a:solidFill>
                <a:latin typeface="Arial"/>
                <a:cs typeface="Arial"/>
              </a:rPr>
              <a:t>„naturidentisch“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423025" y="6270625"/>
            <a:ext cx="15303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b="1" kern="0" dirty="0">
                <a:solidFill>
                  <a:srgbClr val="FF0000"/>
                </a:solidFill>
                <a:latin typeface="Arial"/>
                <a:cs typeface="Arial"/>
              </a:rPr>
              <a:t>„synthetisch“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11188" y="1493838"/>
            <a:ext cx="45720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kern="0" dirty="0">
                <a:solidFill>
                  <a:srgbClr val="FF0000"/>
                </a:solidFill>
                <a:latin typeface="Arial"/>
                <a:cs typeface="Arial"/>
              </a:rPr>
              <a:t>Gesundheitsgefährdende Inhaltsstoffe in NEM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44900"/>
            <a:ext cx="288131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6" descr="http://www.lr-online.de/storage/scl/xmliosimport/tdt/3533254_m1t1w500q75s1v29376_20151029215-1-G1C5Q0D79.1-ORG.jpg?version=14461738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420938"/>
            <a:ext cx="4995863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5" descr="http://www.gesundheit-studieren.com/wp-content/uploads/basic/unterschied-gesundheit-studiengaen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1052513"/>
            <a:ext cx="2840037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125538"/>
            <a:ext cx="8424863" cy="406400"/>
          </a:xfrm>
        </p:spPr>
        <p:txBody>
          <a:bodyPr/>
          <a:lstStyle/>
          <a:p>
            <a:pPr eaLnBrk="1" hangingPunct="1"/>
            <a:r>
              <a:rPr lang="de-DE" altLang="de-DE" sz="2800" smtClean="0">
                <a:solidFill>
                  <a:srgbClr val="006600"/>
                </a:solidFill>
              </a:rPr>
              <a:t>        </a:t>
            </a:r>
            <a:r>
              <a:rPr lang="de-DE" altLang="de-DE" sz="2800" smtClean="0">
                <a:solidFill>
                  <a:srgbClr val="FF0000"/>
                </a:solidFill>
              </a:rPr>
              <a:t>Vanillin</a:t>
            </a:r>
            <a:r>
              <a:rPr lang="de-DE" altLang="de-DE" sz="4800" smtClean="0">
                <a:solidFill>
                  <a:srgbClr val="000066"/>
                </a:solidFill>
              </a:rPr>
              <a:t/>
            </a:r>
            <a:br>
              <a:rPr lang="de-DE" altLang="de-DE" sz="4800" smtClean="0">
                <a:solidFill>
                  <a:srgbClr val="000066"/>
                </a:solidFill>
              </a:rPr>
            </a:br>
            <a:endParaRPr lang="de-DE" altLang="de-DE" sz="4800" smtClean="0">
              <a:solidFill>
                <a:srgbClr val="000066"/>
              </a:solidFill>
            </a:endParaRPr>
          </a:p>
        </p:txBody>
      </p:sp>
      <p:sp>
        <p:nvSpPr>
          <p:cNvPr id="120835" name="Rechteck 1"/>
          <p:cNvSpPr>
            <a:spLocks noChangeArrowheads="1"/>
          </p:cNvSpPr>
          <p:nvPr/>
        </p:nvSpPr>
        <p:spPr bwMode="auto">
          <a:xfrm>
            <a:off x="971550" y="1484313"/>
            <a:ext cx="74882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de-DE" altLang="de-DE" b="1">
                <a:solidFill>
                  <a:srgbClr val="FF0000"/>
                </a:solidFill>
              </a:rPr>
              <a:t> krebserregend (kanzerogen)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b="1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de-DE" altLang="de-DE" b="1">
                <a:solidFill>
                  <a:srgbClr val="FF0000"/>
                </a:solidFill>
              </a:rPr>
              <a:t> kann Schäden im Erbgut verursachen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b="1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b="1">
                <a:solidFill>
                  <a:srgbClr val="FF0000"/>
                </a:solidFill>
              </a:rPr>
              <a:t>höchste Gefährdungsstufe +3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1200" b="1">
              <a:solidFill>
                <a:srgbClr val="FF00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200" b="1">
                <a:solidFill>
                  <a:srgbClr val="FF00FF"/>
                </a:solidFill>
              </a:rPr>
              <a:t>"Beratergremiums für umweltrelevante Altstoffe" (BUA)                                                                                        der Gesellschaft Deutscher Chemiker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>
                <a:solidFill>
                  <a:srgbClr val="000000"/>
                </a:solidFill>
              </a:rPr>
              <a:t>Die krebserregende Wirkung des Vanillins wird verursacht: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>
                <a:solidFill>
                  <a:srgbClr val="000000"/>
                </a:solidFill>
              </a:rPr>
              <a:t>● durch den Stoff selbst.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>
                <a:solidFill>
                  <a:srgbClr val="000000"/>
                </a:solidFill>
              </a:rPr>
              <a:t>● durch die Nebenprodukte der chemischen Synthese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>
                <a:solidFill>
                  <a:srgbClr val="000000"/>
                </a:solidFill>
              </a:rPr>
              <a:t> </a:t>
            </a:r>
            <a:r>
              <a:rPr lang="de-DE" altLang="de-DE" sz="1200" b="1">
                <a:solidFill>
                  <a:srgbClr val="FF00FF"/>
                </a:solidFill>
              </a:rPr>
              <a:t>Bundesministerium für Gesundheit (Österreich)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341438"/>
            <a:ext cx="8505825" cy="4610100"/>
          </a:xfrm>
        </p:spPr>
        <p:txBody>
          <a:bodyPr/>
          <a:lstStyle/>
          <a:p>
            <a:r>
              <a:rPr lang="de-DE" altLang="de-DE" b="1" smtClean="0">
                <a:solidFill>
                  <a:srgbClr val="FF0000"/>
                </a:solidFill>
              </a:rPr>
              <a:t>                                       </a:t>
            </a:r>
            <a:r>
              <a:rPr lang="de-DE" altLang="de-DE" sz="2800" b="1" smtClean="0">
                <a:solidFill>
                  <a:srgbClr val="FF0000"/>
                </a:solidFill>
              </a:rPr>
              <a:t>Öko-Test:  </a:t>
            </a:r>
          </a:p>
          <a:p>
            <a:r>
              <a:rPr lang="de-DE" altLang="de-DE" sz="2800" b="1" smtClean="0">
                <a:solidFill>
                  <a:srgbClr val="FF0000"/>
                </a:solidFill>
              </a:rPr>
              <a:t>Marken Vanille-Eis enthält krebserregende Stoffe! </a:t>
            </a:r>
          </a:p>
        </p:txBody>
      </p:sp>
      <p:pic>
        <p:nvPicPr>
          <p:cNvPr id="121859" name="Picture 5" descr="https://i2.wp.com/www.krebspatientenadvokatfoundation.com/wp-content/uploads/2018/06/kpaf_header_vanille_eis.jpg?resize=840%2C4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141663"/>
            <a:ext cx="662622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2446338"/>
            <a:ext cx="90471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844675"/>
            <a:ext cx="8505825" cy="46101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1600" b="1" smtClean="0">
                <a:solidFill>
                  <a:srgbClr val="006600"/>
                </a:solidFill>
              </a:rPr>
              <a:t>                                                                                                   </a:t>
            </a:r>
            <a:r>
              <a:rPr lang="de-DE" altLang="de-DE" sz="1400" b="1" smtClean="0">
                <a:solidFill>
                  <a:srgbClr val="006600"/>
                </a:solidFill>
              </a:rPr>
              <a:t>                                                                                                                      </a:t>
            </a:r>
            <a:r>
              <a:rPr lang="de-DE" altLang="de-DE" sz="1600" b="1" smtClean="0">
                <a:solidFill>
                  <a:srgbClr val="000099"/>
                </a:solidFill>
              </a:rPr>
              <a:t>           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400" smtClean="0">
                <a:solidFill>
                  <a:srgbClr val="000099"/>
                </a:solidFill>
              </a:rPr>
              <a:t>                 </a:t>
            </a:r>
          </a:p>
        </p:txBody>
      </p:sp>
      <p:pic>
        <p:nvPicPr>
          <p:cNvPr id="122883" name="Picture 2" descr="Ähnliches 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12838"/>
            <a:ext cx="33718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4" descr="Ähnliches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49325"/>
            <a:ext cx="20875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284663" y="2852738"/>
            <a:ext cx="850582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438" indent="-196850" algn="l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396875" indent="-196850" algn="l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70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+mn-cs"/>
              </a:defRPr>
            </a:lvl4pPr>
            <a:lvl5pPr marL="2078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+mn-cs"/>
              </a:defRPr>
            </a:lvl5pPr>
            <a:lvl6pPr marL="253523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+mn-cs"/>
              </a:defRPr>
            </a:lvl6pPr>
            <a:lvl7pPr marL="299243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+mn-cs"/>
              </a:defRPr>
            </a:lvl7pPr>
            <a:lvl8pPr marL="344963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+mn-cs"/>
              </a:defRPr>
            </a:lvl8pPr>
            <a:lvl9pPr marL="390683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+mn-cs"/>
              </a:defRPr>
            </a:lvl9pPr>
          </a:lstStyle>
          <a:p>
            <a:pPr eaLnBrk="1" hangingPunct="1">
              <a:lnSpc>
                <a:spcPct val="85000"/>
              </a:lnSpc>
              <a:buClr>
                <a:srgbClr val="CF853A"/>
              </a:buClr>
              <a:defRPr/>
            </a:pPr>
            <a:endParaRPr lang="de-DE" altLang="de-DE" sz="1400" b="1" kern="0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  <a:buClr>
                <a:srgbClr val="CF853A"/>
              </a:buClr>
              <a:defRPr/>
            </a:pPr>
            <a:endParaRPr lang="de-DE" altLang="de-DE" sz="1400" b="1" kern="0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  <a:buClr>
                <a:srgbClr val="CF853A"/>
              </a:buClr>
              <a:defRPr/>
            </a:pPr>
            <a:r>
              <a:rPr lang="de-DE" altLang="de-DE" sz="1600" b="1" kern="0" smtClean="0">
                <a:solidFill>
                  <a:srgbClr val="006600"/>
                </a:solidFill>
              </a:rPr>
              <a:t>                                                                                                   </a:t>
            </a:r>
            <a:r>
              <a:rPr lang="de-DE" altLang="de-DE" sz="1400" b="1" kern="0" smtClean="0">
                <a:solidFill>
                  <a:srgbClr val="006600"/>
                </a:solidFill>
              </a:rPr>
              <a:t>                                                                                                                      </a:t>
            </a:r>
            <a:r>
              <a:rPr lang="de-DE" altLang="de-DE" sz="1600" b="1" kern="0" smtClean="0">
                <a:solidFill>
                  <a:srgbClr val="000099"/>
                </a:solidFill>
              </a:rPr>
              <a:t>            </a:t>
            </a:r>
          </a:p>
          <a:p>
            <a:pPr eaLnBrk="1" hangingPunct="1">
              <a:lnSpc>
                <a:spcPct val="85000"/>
              </a:lnSpc>
              <a:buClr>
                <a:srgbClr val="CF853A"/>
              </a:buClr>
              <a:defRPr/>
            </a:pPr>
            <a:r>
              <a:rPr lang="de-DE" altLang="de-DE" sz="1400" kern="0" smtClean="0">
                <a:solidFill>
                  <a:srgbClr val="000099"/>
                </a:solidFill>
              </a:rPr>
              <a:t>                 </a:t>
            </a:r>
          </a:p>
        </p:txBody>
      </p:sp>
      <p:pic>
        <p:nvPicPr>
          <p:cNvPr id="122886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894013"/>
            <a:ext cx="82105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6227763" y="6076950"/>
            <a:ext cx="1512887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b="1" kern="0" dirty="0">
                <a:solidFill>
                  <a:srgbClr val="FF00FF"/>
                </a:solidFill>
                <a:latin typeface="Arial"/>
                <a:cs typeface="Arial"/>
              </a:rPr>
              <a:t>DKFZ 2018</a:t>
            </a:r>
            <a:endParaRPr lang="de-DE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125538"/>
            <a:ext cx="8424863" cy="406400"/>
          </a:xfrm>
        </p:spPr>
        <p:txBody>
          <a:bodyPr/>
          <a:lstStyle/>
          <a:p>
            <a:pPr eaLnBrk="1" hangingPunct="1"/>
            <a:r>
              <a:rPr lang="de-DE" altLang="de-DE" sz="2800" smtClean="0">
                <a:solidFill>
                  <a:srgbClr val="006600"/>
                </a:solidFill>
              </a:rPr>
              <a:t>  </a:t>
            </a:r>
            <a:r>
              <a:rPr lang="de-DE" altLang="de-DE" sz="4800" smtClean="0">
                <a:solidFill>
                  <a:srgbClr val="000066"/>
                </a:solidFill>
              </a:rPr>
              <a:t/>
            </a:r>
            <a:br>
              <a:rPr lang="de-DE" altLang="de-DE" sz="4800" smtClean="0">
                <a:solidFill>
                  <a:srgbClr val="000066"/>
                </a:solidFill>
              </a:rPr>
            </a:br>
            <a:endParaRPr lang="de-DE" altLang="de-DE" sz="4800" smtClean="0">
              <a:solidFill>
                <a:srgbClr val="000066"/>
              </a:solidFill>
            </a:endParaRPr>
          </a:p>
        </p:txBody>
      </p:sp>
      <p:pic>
        <p:nvPicPr>
          <p:cNvPr id="123907" name="Picture 4" descr="Bildergebnis für palmö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676400"/>
            <a:ext cx="31813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6" descr="Bildergebnis für palmöl gesundheitsgefährd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2088"/>
            <a:ext cx="284162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7" descr="Bildergebnis für palmöl kre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2492375"/>
            <a:ext cx="48577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125538"/>
            <a:ext cx="8424863" cy="406400"/>
          </a:xfrm>
        </p:spPr>
        <p:txBody>
          <a:bodyPr/>
          <a:lstStyle/>
          <a:p>
            <a:pPr eaLnBrk="1" hangingPunct="1"/>
            <a:r>
              <a:rPr lang="de-DE" altLang="de-DE" sz="2800" smtClean="0">
                <a:solidFill>
                  <a:srgbClr val="006600"/>
                </a:solidFill>
              </a:rPr>
              <a:t>  </a:t>
            </a:r>
            <a:r>
              <a:rPr lang="de-DE" altLang="de-DE" sz="4800" smtClean="0">
                <a:solidFill>
                  <a:srgbClr val="000066"/>
                </a:solidFill>
              </a:rPr>
              <a:t/>
            </a:r>
            <a:br>
              <a:rPr lang="de-DE" altLang="de-DE" sz="4800" smtClean="0">
                <a:solidFill>
                  <a:srgbClr val="000066"/>
                </a:solidFill>
              </a:rPr>
            </a:br>
            <a:endParaRPr lang="de-DE" altLang="de-DE" sz="4800" smtClean="0">
              <a:solidFill>
                <a:srgbClr val="000066"/>
              </a:solidFill>
            </a:endParaRP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147888"/>
            <a:ext cx="49022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5" descr="Bildergebnis für palmöl lebensmitt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2147888"/>
            <a:ext cx="3887787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827088" y="1385888"/>
            <a:ext cx="8066087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 sz="2800" b="1" kern="0" dirty="0">
                <a:solidFill>
                  <a:srgbClr val="FF0000"/>
                </a:solidFill>
                <a:latin typeface="Arial"/>
                <a:cs typeface="Arial"/>
              </a:rPr>
              <a:t>Palmöl in Gebrauchs- und Lebensmitteln</a:t>
            </a:r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268413"/>
            <a:ext cx="8424862" cy="406400"/>
          </a:xfrm>
        </p:spPr>
        <p:txBody>
          <a:bodyPr/>
          <a:lstStyle/>
          <a:p>
            <a:pPr eaLnBrk="1" hangingPunct="1"/>
            <a:r>
              <a:rPr lang="de-DE" altLang="de-DE" sz="2800" smtClean="0">
                <a:solidFill>
                  <a:srgbClr val="FF0000"/>
                </a:solidFill>
              </a:rPr>
              <a:t>  Palmöl - CD-36 Rezeptoren - Metastasierung</a:t>
            </a:r>
            <a:r>
              <a:rPr lang="de-DE" altLang="de-DE" sz="4800" smtClean="0">
                <a:solidFill>
                  <a:srgbClr val="000066"/>
                </a:solidFill>
              </a:rPr>
              <a:t/>
            </a:r>
            <a:br>
              <a:rPr lang="de-DE" altLang="de-DE" sz="4800" smtClean="0">
                <a:solidFill>
                  <a:srgbClr val="000066"/>
                </a:solidFill>
              </a:rPr>
            </a:br>
            <a:endParaRPr lang="de-DE" altLang="de-DE" sz="4800" smtClean="0">
              <a:solidFill>
                <a:srgbClr val="000066"/>
              </a:solidFill>
            </a:endParaRPr>
          </a:p>
        </p:txBody>
      </p:sp>
      <p:pic>
        <p:nvPicPr>
          <p:cNvPr id="125955" name="Picture 8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794861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hteck 1"/>
          <p:cNvSpPr>
            <a:spLocks noChangeArrowheads="1"/>
          </p:cNvSpPr>
          <p:nvPr/>
        </p:nvSpPr>
        <p:spPr bwMode="auto">
          <a:xfrm>
            <a:off x="5468938" y="6308725"/>
            <a:ext cx="2941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200" b="1">
                <a:solidFill>
                  <a:srgbClr val="FF00FF"/>
                </a:solidFill>
              </a:rPr>
              <a:t>Pascual G, Nature  7636; 41-45 (2017)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1341438"/>
            <a:ext cx="7561263" cy="1331912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chemeClr val="tx1"/>
                </a:solidFill>
              </a:rPr>
              <a:t>Vitamin D</a:t>
            </a:r>
            <a:r>
              <a:rPr lang="de-DE" altLang="de-DE" smtClean="0"/>
              <a:t/>
            </a:r>
            <a:br>
              <a:rPr lang="de-DE" altLang="de-DE" smtClean="0"/>
            </a:br>
            <a:r>
              <a:rPr lang="de-DE" altLang="de-DE" smtClean="0"/>
              <a:t/>
            </a:r>
            <a:br>
              <a:rPr lang="de-DE" altLang="de-DE" smtClean="0"/>
            </a:br>
            <a:r>
              <a:rPr lang="de-DE" altLang="de-DE" sz="2000" smtClean="0">
                <a:solidFill>
                  <a:srgbClr val="006600"/>
                </a:solidFill>
              </a:rPr>
              <a:t>Stabilität von Knochen</a:t>
            </a:r>
            <a:r>
              <a:rPr lang="de-DE" altLang="de-DE" sz="2000" smtClean="0">
                <a:solidFill>
                  <a:schemeClr val="tx1"/>
                </a:solidFill>
              </a:rPr>
              <a:t/>
            </a:r>
            <a:br>
              <a:rPr lang="de-DE" altLang="de-DE" sz="2000" smtClean="0">
                <a:solidFill>
                  <a:schemeClr val="tx1"/>
                </a:solidFill>
              </a:rPr>
            </a:br>
            <a:r>
              <a:rPr lang="de-DE" altLang="de-DE" sz="2000" smtClean="0">
                <a:solidFill>
                  <a:schemeClr val="tx1"/>
                </a:solidFill>
              </a:rPr>
              <a:t>Regulation des Stoffwechsels</a:t>
            </a:r>
            <a:br>
              <a:rPr lang="de-DE" altLang="de-DE" sz="2000" smtClean="0">
                <a:solidFill>
                  <a:schemeClr val="tx1"/>
                </a:solidFill>
              </a:rPr>
            </a:br>
            <a:r>
              <a:rPr lang="de-DE" altLang="de-DE" sz="2000" smtClean="0">
                <a:solidFill>
                  <a:schemeClr val="tx1"/>
                </a:solidFill>
              </a:rPr>
              <a:t>Aktivierung von Abwehrzellen</a:t>
            </a:r>
            <a:br>
              <a:rPr lang="de-DE" altLang="de-DE" sz="2000" smtClean="0">
                <a:solidFill>
                  <a:schemeClr val="tx1"/>
                </a:solidFill>
              </a:rPr>
            </a:br>
            <a:r>
              <a:rPr lang="de-DE" altLang="de-DE" sz="2000" smtClean="0">
                <a:solidFill>
                  <a:srgbClr val="006600"/>
                </a:solidFill>
              </a:rPr>
              <a:t>Vorbeugung vor Darmkrebs</a:t>
            </a:r>
            <a:br>
              <a:rPr lang="de-DE" altLang="de-DE" sz="2000" smtClean="0">
                <a:solidFill>
                  <a:srgbClr val="006600"/>
                </a:solidFill>
              </a:rPr>
            </a:br>
            <a:r>
              <a:rPr lang="de-DE" altLang="de-DE" sz="2000" smtClean="0">
                <a:solidFill>
                  <a:srgbClr val="006600"/>
                </a:solidFill>
              </a:rPr>
              <a:t/>
            </a:r>
            <a:br>
              <a:rPr lang="de-DE" altLang="de-DE" sz="2000" smtClean="0">
                <a:solidFill>
                  <a:srgbClr val="006600"/>
                </a:solidFill>
              </a:rPr>
            </a:br>
            <a:r>
              <a:rPr lang="de-DE" altLang="de-DE" sz="2000" smtClean="0">
                <a:solidFill>
                  <a:schemeClr val="tx1"/>
                </a:solidFill>
              </a:rPr>
              <a:t>Normbereiche 25 OH im Blut:</a:t>
            </a:r>
            <a:br>
              <a:rPr lang="de-DE" altLang="de-DE" sz="2000" smtClean="0">
                <a:solidFill>
                  <a:schemeClr val="tx1"/>
                </a:solidFill>
              </a:rPr>
            </a:br>
            <a:r>
              <a:rPr lang="de-DE" altLang="de-DE" sz="2000" smtClean="0">
                <a:solidFill>
                  <a:srgbClr val="FF0000"/>
                </a:solidFill>
              </a:rPr>
              <a:t>unter 30 mcg/l Mangel</a:t>
            </a:r>
            <a:r>
              <a:rPr lang="de-DE" altLang="de-DE" sz="2000" smtClean="0">
                <a:solidFill>
                  <a:srgbClr val="006600"/>
                </a:solidFill>
              </a:rPr>
              <a:t/>
            </a:r>
            <a:br>
              <a:rPr lang="de-DE" altLang="de-DE" sz="2000" smtClean="0">
                <a:solidFill>
                  <a:srgbClr val="006600"/>
                </a:solidFill>
              </a:rPr>
            </a:br>
            <a:r>
              <a:rPr lang="de-DE" altLang="de-DE" sz="2000" smtClean="0">
                <a:solidFill>
                  <a:srgbClr val="006600"/>
                </a:solidFill>
              </a:rPr>
              <a:t>über 50 mcg/l „adäquat“</a:t>
            </a:r>
            <a:br>
              <a:rPr lang="de-DE" altLang="de-DE" sz="2000" smtClean="0">
                <a:solidFill>
                  <a:srgbClr val="006600"/>
                </a:solidFill>
              </a:rPr>
            </a:br>
            <a:r>
              <a:rPr lang="de-DE" altLang="de-DE" sz="2000" smtClean="0">
                <a:solidFill>
                  <a:srgbClr val="006600"/>
                </a:solidFill>
              </a:rPr>
              <a:t/>
            </a:r>
            <a:br>
              <a:rPr lang="de-DE" altLang="de-DE" sz="2000" smtClean="0">
                <a:solidFill>
                  <a:srgbClr val="006600"/>
                </a:solidFill>
              </a:rPr>
            </a:br>
            <a:r>
              <a:rPr lang="de-DE" altLang="de-DE" sz="2000" smtClean="0">
                <a:solidFill>
                  <a:srgbClr val="006600"/>
                </a:solidFill>
              </a:rPr>
              <a:t>Bei Bedarf: 800-1000 IE/Tag </a:t>
            </a:r>
            <a:br>
              <a:rPr lang="de-DE" altLang="de-DE" sz="2000" smtClean="0">
                <a:solidFill>
                  <a:srgbClr val="006600"/>
                </a:solidFill>
              </a:rPr>
            </a:br>
            <a:r>
              <a:rPr lang="de-DE" altLang="de-DE" sz="2000" smtClean="0">
                <a:solidFill>
                  <a:srgbClr val="006600"/>
                </a:solidFill>
              </a:rPr>
              <a:t/>
            </a:r>
            <a:br>
              <a:rPr lang="de-DE" altLang="de-DE" sz="2000" smtClean="0">
                <a:solidFill>
                  <a:srgbClr val="006600"/>
                </a:solidFill>
              </a:rPr>
            </a:br>
            <a:r>
              <a:rPr lang="de-DE" altLang="de-DE" sz="1200" smtClean="0">
                <a:solidFill>
                  <a:srgbClr val="FF0066"/>
                </a:solidFill>
              </a:rPr>
              <a:t>Tang BM et al. Lancet 370(2007)</a:t>
            </a:r>
            <a:br>
              <a:rPr lang="de-DE" altLang="de-DE" sz="1200" smtClean="0">
                <a:solidFill>
                  <a:srgbClr val="FF0066"/>
                </a:solidFill>
              </a:rPr>
            </a:br>
            <a:r>
              <a:rPr lang="de-DE" altLang="de-DE" sz="1200" smtClean="0">
                <a:solidFill>
                  <a:srgbClr val="FF0066"/>
                </a:solidFill>
              </a:rPr>
              <a:t>Rastelli AL et al. BCRT 129(2011)</a:t>
            </a:r>
            <a:endParaRPr lang="en-GB" altLang="de-DE" sz="1200" smtClean="0">
              <a:solidFill>
                <a:srgbClr val="FF0066"/>
              </a:solidFill>
            </a:endParaRPr>
          </a:p>
        </p:txBody>
      </p:sp>
      <p:pic>
        <p:nvPicPr>
          <p:cNvPr id="126979" name="Picture 14" descr="C:\Users\Lilly\Desktop\bilder\gesunde-knochen-0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557338"/>
            <a:ext cx="33845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12" descr="C:\Users\Lilly\Desktop\bilder\imagesCABZ7ZK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084763"/>
            <a:ext cx="1684338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11" descr="http://www.ihr-wellness-magazin.de/typo3temp/pics/a25c46f1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084763"/>
            <a:ext cx="15113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Picture 15" descr="C:\Users\Lilly\Desktop\bilder\vitamin-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13100"/>
            <a:ext cx="1439862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17" descr="C:\Users\Lilly\Desktop\bilder\sh_Wal_Nuesse_800_jpg_25705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357563"/>
            <a:ext cx="16652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484313"/>
            <a:ext cx="7993062" cy="406400"/>
          </a:xfrm>
        </p:spPr>
        <p:txBody>
          <a:bodyPr/>
          <a:lstStyle/>
          <a:p>
            <a:pPr eaLnBrk="1" hangingPunct="1"/>
            <a:r>
              <a:rPr lang="de-DE" altLang="de-DE" sz="2000" smtClean="0">
                <a:solidFill>
                  <a:schemeClr val="tx1"/>
                </a:solidFill>
              </a:rPr>
              <a:t>Studienlage </a:t>
            </a:r>
            <a:r>
              <a:rPr lang="de-DE" altLang="de-DE" sz="2000" i="1" smtClean="0">
                <a:solidFill>
                  <a:schemeClr val="tx1"/>
                </a:solidFill>
              </a:rPr>
              <a:t>“Krebsprävention durch ausgewogene Ernährung</a:t>
            </a:r>
            <a:r>
              <a:rPr lang="de-DE" altLang="de-DE" sz="1800" smtClean="0">
                <a:solidFill>
                  <a:schemeClr val="tx1"/>
                </a:solidFill>
              </a:rPr>
              <a:t>“</a:t>
            </a:r>
            <a:endParaRPr lang="en-GB" altLang="de-DE" sz="1800" smtClean="0">
              <a:solidFill>
                <a:schemeClr val="tx1"/>
              </a:solidFill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323850" y="2492375"/>
            <a:ext cx="79200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800" b="1">
                <a:solidFill>
                  <a:srgbClr val="006600"/>
                </a:solidFill>
                <a:sym typeface="Symbol" pitchFamily="18" charset="2"/>
              </a:rPr>
              <a:t>                                                          Risikoreduktion     </a:t>
            </a:r>
            <a:r>
              <a:rPr lang="de-DE" altLang="de-DE" sz="1800" b="1">
                <a:solidFill>
                  <a:srgbClr val="000000"/>
                </a:solidFill>
                <a:sym typeface="Symbol" pitchFamily="18" charset="2"/>
              </a:rPr>
              <a:t>EBM-Level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800" b="1">
                <a:solidFill>
                  <a:srgbClr val="000000"/>
                </a:solidFill>
                <a:sym typeface="Symbol" pitchFamily="18" charset="2"/>
              </a:rPr>
              <a:t>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800" b="1">
                <a:solidFill>
                  <a:srgbClr val="000000"/>
                </a:solidFill>
                <a:sym typeface="Symbol" pitchFamily="18" charset="2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2400" b="1">
                <a:solidFill>
                  <a:srgbClr val="000000"/>
                </a:solidFill>
                <a:sym typeface="Symbol" pitchFamily="18" charset="2"/>
              </a:rPr>
              <a:t>Mamma Ca.</a:t>
            </a:r>
            <a:r>
              <a:rPr lang="de-DE" altLang="de-DE" sz="2400">
                <a:solidFill>
                  <a:srgbClr val="000000"/>
                </a:solidFill>
                <a:sym typeface="Symbol" pitchFamily="18" charset="2"/>
              </a:rPr>
              <a:t>                            </a:t>
            </a:r>
            <a:r>
              <a:rPr lang="de-DE" altLang="de-DE" sz="2400" b="1">
                <a:solidFill>
                  <a:srgbClr val="006600"/>
                </a:solidFill>
                <a:sym typeface="Symbol" pitchFamily="18" charset="2"/>
              </a:rPr>
              <a:t>20-40%</a:t>
            </a:r>
            <a:r>
              <a:rPr lang="de-DE" altLang="de-DE" sz="2400" b="1">
                <a:solidFill>
                  <a:srgbClr val="000000"/>
                </a:solidFill>
                <a:sym typeface="Symbol" pitchFamily="18" charset="2"/>
              </a:rPr>
              <a:t>        </a:t>
            </a:r>
            <a:r>
              <a:rPr lang="de-DE" altLang="de-DE" sz="1800" b="1">
                <a:solidFill>
                  <a:srgbClr val="000000"/>
                </a:solidFill>
                <a:sym typeface="Symbol" pitchFamily="18" charset="2"/>
              </a:rPr>
              <a:t>IIb  </a:t>
            </a:r>
            <a:r>
              <a:rPr lang="de-DE" altLang="de-DE" sz="1800">
                <a:solidFill>
                  <a:srgbClr val="000000"/>
                </a:solidFill>
                <a:sym typeface="Symbol" pitchFamily="18" charset="2"/>
              </a:rPr>
              <a:t>(Kohorten St.)</a:t>
            </a:r>
            <a:r>
              <a:rPr lang="de-DE" altLang="de-DE" sz="2400">
                <a:solidFill>
                  <a:srgbClr val="000000"/>
                </a:solidFill>
                <a:sym typeface="Symbol" pitchFamily="18" charset="2"/>
              </a:rPr>
              <a:t>    </a:t>
            </a:r>
            <a:endParaRPr lang="de-DE" altLang="de-DE" sz="1400">
              <a:solidFill>
                <a:srgbClr val="000000"/>
              </a:solidFill>
              <a:sym typeface="Symbol" pitchFamily="18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1400">
              <a:solidFill>
                <a:srgbClr val="000000"/>
              </a:solidFill>
              <a:sym typeface="Symbol" pitchFamily="18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2400" b="1">
                <a:solidFill>
                  <a:srgbClr val="000000"/>
                </a:solidFill>
                <a:sym typeface="Symbol" pitchFamily="18" charset="2"/>
              </a:rPr>
              <a:t>Colo-Rectal Ca.</a:t>
            </a:r>
            <a:r>
              <a:rPr lang="de-DE" altLang="de-DE" sz="2400">
                <a:solidFill>
                  <a:srgbClr val="000000"/>
                </a:solidFill>
                <a:sym typeface="Symbol" pitchFamily="18" charset="2"/>
              </a:rPr>
              <a:t>                     </a:t>
            </a:r>
            <a:r>
              <a:rPr lang="de-DE" altLang="de-DE" sz="2400" b="1">
                <a:solidFill>
                  <a:srgbClr val="006600"/>
                </a:solidFill>
                <a:sym typeface="Symbol" pitchFamily="18" charset="2"/>
              </a:rPr>
              <a:t>25-40%</a:t>
            </a:r>
            <a:r>
              <a:rPr lang="de-DE" altLang="de-DE" sz="2400" b="1">
                <a:solidFill>
                  <a:srgbClr val="000000"/>
                </a:solidFill>
                <a:sym typeface="Symbol" pitchFamily="18" charset="2"/>
              </a:rPr>
              <a:t>         </a:t>
            </a:r>
            <a:r>
              <a:rPr lang="de-DE" altLang="de-DE" sz="1800" b="1">
                <a:solidFill>
                  <a:srgbClr val="000000"/>
                </a:solidFill>
                <a:sym typeface="Symbol" pitchFamily="18" charset="2"/>
              </a:rPr>
              <a:t>IIb  </a:t>
            </a:r>
            <a:r>
              <a:rPr lang="de-DE" altLang="de-DE" sz="1800">
                <a:solidFill>
                  <a:srgbClr val="000000"/>
                </a:solidFill>
                <a:sym typeface="Symbol" pitchFamily="18" charset="2"/>
              </a:rPr>
              <a:t>(Kohorten St.)</a:t>
            </a:r>
            <a:r>
              <a:rPr lang="de-DE" altLang="de-DE" sz="1800" b="1">
                <a:solidFill>
                  <a:srgbClr val="000000"/>
                </a:solidFill>
                <a:sym typeface="Symbol" pitchFamily="18" charset="2"/>
              </a:rPr>
              <a:t> </a:t>
            </a:r>
            <a:endParaRPr lang="de-DE" altLang="de-DE" sz="1800">
              <a:solidFill>
                <a:srgbClr val="000000"/>
              </a:solidFill>
              <a:sym typeface="Symbol" pitchFamily="18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400" b="1">
                <a:solidFill>
                  <a:srgbClr val="000000"/>
                </a:solidFill>
                <a:sym typeface="Symbol" pitchFamily="18" charset="2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2400" b="1">
                <a:sym typeface="Symbol" pitchFamily="18" charset="2"/>
              </a:rPr>
              <a:t>Prostata Ca.</a:t>
            </a:r>
            <a:r>
              <a:rPr lang="de-DE" altLang="de-DE" sz="2400">
                <a:sym typeface="Symbol" pitchFamily="18" charset="2"/>
              </a:rPr>
              <a:t>                           </a:t>
            </a:r>
            <a:r>
              <a:rPr lang="de-DE" altLang="de-DE" sz="2400" b="1">
                <a:solidFill>
                  <a:srgbClr val="006600"/>
                </a:solidFill>
                <a:sym typeface="Symbol" pitchFamily="18" charset="2"/>
              </a:rPr>
              <a:t>20-40%        </a:t>
            </a:r>
            <a:r>
              <a:rPr lang="en-GB" altLang="de-DE" sz="2400">
                <a:solidFill>
                  <a:srgbClr val="006600"/>
                </a:solidFill>
              </a:rPr>
              <a:t> </a:t>
            </a:r>
            <a:r>
              <a:rPr lang="de-DE" altLang="de-DE" sz="1800" b="1">
                <a:solidFill>
                  <a:srgbClr val="006600"/>
                </a:solidFill>
                <a:sym typeface="Symbol" pitchFamily="18" charset="2"/>
              </a:rPr>
              <a:t>IIb  </a:t>
            </a:r>
            <a:r>
              <a:rPr lang="de-DE" altLang="de-DE" sz="1800">
                <a:solidFill>
                  <a:srgbClr val="006600"/>
                </a:solidFill>
                <a:sym typeface="Symbol" pitchFamily="18" charset="2"/>
              </a:rPr>
              <a:t>(Kohorten St.)</a:t>
            </a:r>
            <a:r>
              <a:rPr lang="de-DE" altLang="de-DE" sz="2400">
                <a:solidFill>
                  <a:srgbClr val="006600"/>
                </a:solidFill>
                <a:latin typeface="Times" pitchFamily="18" charset="0"/>
                <a:sym typeface="Symbol" pitchFamily="18" charset="2"/>
              </a:rPr>
              <a:t> </a:t>
            </a:r>
            <a:endParaRPr lang="en-GB" altLang="de-DE" sz="1400">
              <a:solidFill>
                <a:srgbClr val="0066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1400" b="1">
              <a:solidFill>
                <a:srgbClr val="006600"/>
              </a:solidFill>
              <a:sym typeface="Symbol" pitchFamily="18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1400" b="1">
              <a:solidFill>
                <a:srgbClr val="000000"/>
              </a:solidFill>
              <a:sym typeface="Symbol" pitchFamily="18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400" b="1">
                <a:solidFill>
                  <a:srgbClr val="000000"/>
                </a:solidFill>
                <a:sym typeface="Symbol" pitchFamily="18" charset="2"/>
              </a:rPr>
              <a:t>                                                                                                                                   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200" b="1">
                <a:solidFill>
                  <a:srgbClr val="FF00FF"/>
                </a:solidFill>
                <a:sym typeface="Symbol" pitchFamily="18" charset="2"/>
              </a:rPr>
              <a:t>Best practice onkologie 2013,5,6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200" b="1">
                <a:solidFill>
                  <a:srgbClr val="FF00FF"/>
                </a:solidFill>
                <a:sym typeface="Symbol" pitchFamily="18" charset="2"/>
              </a:rPr>
              <a:t>World Cancer Research Fund 2013                                                                                                                     Am Cancer Soc 2006                                                                                                                                            Eur J Cancer 2010,46,2555</a:t>
            </a:r>
            <a:r>
              <a:rPr lang="de-DE" altLang="de-DE" sz="1200" b="1">
                <a:solidFill>
                  <a:srgbClr val="000000"/>
                </a:solidFill>
                <a:sym typeface="Symbol" pitchFamily="18" charset="2"/>
              </a:rPr>
              <a:t>                                                                                            </a:t>
            </a:r>
            <a:r>
              <a:rPr lang="de-DE" altLang="de-DE" sz="1200" b="1">
                <a:solidFill>
                  <a:srgbClr val="000000"/>
                </a:solidFill>
                <a:latin typeface="Times" pitchFamily="18" charset="0"/>
                <a:sym typeface="Symbol" pitchFamily="18" charset="2"/>
              </a:rPr>
              <a:t>                                                        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1200" b="1">
              <a:solidFill>
                <a:srgbClr val="000000"/>
              </a:solidFill>
              <a:latin typeface="Times" pitchFamily="18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  <a:buClr>
                <a:srgbClr val="CF853A"/>
              </a:buClr>
            </a:pPr>
            <a:endParaRPr lang="en-GB" altLang="de-DE"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341438"/>
            <a:ext cx="7920037" cy="5111750"/>
          </a:xfrm>
        </p:spPr>
        <p:txBody>
          <a:bodyPr/>
          <a:lstStyle/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r>
              <a:rPr lang="de-DE" altLang="de-DE" sz="2800" b="1" smtClean="0"/>
              <a:t>Basismaßnahme: Körperliche Aktivität               </a:t>
            </a: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endParaRPr lang="de-DE" altLang="de-DE" sz="1400" baseline="30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r>
              <a:rPr lang="de-DE" altLang="de-DE" sz="1400" b="1" baseline="30000" smtClean="0"/>
              <a:t>  </a:t>
            </a: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endParaRPr lang="de-DE" altLang="de-DE" sz="1400" b="1" baseline="30000" smtClean="0"/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endParaRPr lang="de-DE" altLang="de-DE" sz="1400" b="1" baseline="30000" smtClean="0"/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r>
              <a:rPr lang="de-DE" altLang="de-DE" sz="1400" b="1" baseline="30000" smtClean="0"/>
              <a:t>                           </a:t>
            </a:r>
          </a:p>
          <a:p>
            <a:pPr eaLnBrk="1" hangingPunct="1">
              <a:lnSpc>
                <a:spcPct val="85000"/>
              </a:lnSpc>
            </a:pPr>
            <a:endParaRPr lang="de-DE" altLang="de-DE" sz="24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endParaRPr lang="de-DE" altLang="de-DE" sz="24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endParaRPr lang="de-DE" altLang="de-DE" sz="24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endParaRPr lang="de-DE" altLang="de-DE" sz="24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2400" b="1" smtClean="0">
                <a:solidFill>
                  <a:srgbClr val="006600"/>
                </a:solidFill>
              </a:rPr>
              <a:t>PRÄ-Rehabilitation</a:t>
            </a:r>
          </a:p>
          <a:p>
            <a:pPr eaLnBrk="1" hangingPunct="1">
              <a:lnSpc>
                <a:spcPct val="85000"/>
              </a:lnSpc>
            </a:pPr>
            <a:endParaRPr lang="de-DE" altLang="de-DE" sz="24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2400" b="1" smtClean="0">
                <a:solidFill>
                  <a:srgbClr val="006600"/>
                </a:solidFill>
              </a:rPr>
              <a:t>Therapie</a:t>
            </a:r>
            <a:endParaRPr lang="de-DE" altLang="de-DE" sz="1400" b="1" smtClean="0">
              <a:solidFill>
                <a:srgbClr val="FF00FF"/>
              </a:solidFill>
            </a:endParaRP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r>
              <a:rPr lang="de-DE" altLang="de-DE" sz="2400" b="1" smtClean="0">
                <a:solidFill>
                  <a:srgbClr val="006600"/>
                </a:solidFill>
              </a:rPr>
              <a:t>                                                                           Prophylaxe</a:t>
            </a:r>
          </a:p>
          <a:p>
            <a:endParaRPr lang="de-DE" altLang="de-DE" sz="1400" b="1" smtClean="0"/>
          </a:p>
          <a:p>
            <a:pPr eaLnBrk="1" hangingPunct="1">
              <a:lnSpc>
                <a:spcPct val="85000"/>
              </a:lnSpc>
            </a:pPr>
            <a:endParaRPr lang="de-DE" altLang="de-DE" sz="1400" smtClean="0"/>
          </a:p>
          <a:p>
            <a:pPr eaLnBrk="1" hangingPunct="1">
              <a:lnSpc>
                <a:spcPct val="85000"/>
              </a:lnSpc>
            </a:pPr>
            <a:endParaRPr lang="de-DE" altLang="de-DE" sz="1400" b="1" smtClean="0"/>
          </a:p>
          <a:p>
            <a:pPr eaLnBrk="1" hangingPunct="1">
              <a:lnSpc>
                <a:spcPct val="85000"/>
              </a:lnSpc>
            </a:pPr>
            <a:r>
              <a:rPr lang="de-DE" altLang="de-DE" sz="1800" smtClean="0"/>
              <a:t>  </a:t>
            </a:r>
          </a:p>
          <a:p>
            <a:pPr eaLnBrk="1" hangingPunct="1">
              <a:lnSpc>
                <a:spcPct val="85000"/>
              </a:lnSpc>
            </a:pPr>
            <a:endParaRPr lang="fr-FR" altLang="de-DE" sz="1800" b="1" smtClean="0"/>
          </a:p>
        </p:txBody>
      </p:sp>
      <p:pic>
        <p:nvPicPr>
          <p:cNvPr id="1290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133600"/>
            <a:ext cx="4840288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49475"/>
            <a:ext cx="25209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altLang="de-DE" sz="2400" smtClean="0">
                <a:solidFill>
                  <a:schemeClr val="tx1"/>
                </a:solidFill>
              </a:rPr>
              <a:t>Studienlage </a:t>
            </a:r>
            <a:r>
              <a:rPr lang="de-DE" altLang="de-DE" sz="2400" i="1" smtClean="0">
                <a:solidFill>
                  <a:schemeClr val="tx1"/>
                </a:solidFill>
              </a:rPr>
              <a:t>“Krebsprävention durch Sport</a:t>
            </a:r>
            <a:r>
              <a:rPr lang="de-DE" altLang="de-DE" sz="2000" smtClean="0">
                <a:solidFill>
                  <a:schemeClr val="tx1"/>
                </a:solidFill>
              </a:rPr>
              <a:t>“</a:t>
            </a:r>
            <a:endParaRPr lang="en-GB" altLang="de-DE" sz="2000" smtClean="0">
              <a:solidFill>
                <a:schemeClr val="tx1"/>
              </a:solidFill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58888" y="1881188"/>
            <a:ext cx="7416800" cy="4572000"/>
          </a:xfrm>
        </p:spPr>
        <p:txBody>
          <a:bodyPr/>
          <a:lstStyle/>
          <a:p>
            <a:pPr eaLnBrk="1" hangingPunct="1"/>
            <a:endParaRPr lang="de-DE" altLang="de-DE" sz="2400" smtClean="0">
              <a:sym typeface="Symbol" pitchFamily="18" charset="2"/>
            </a:endParaRPr>
          </a:p>
          <a:p>
            <a:pPr eaLnBrk="1" hangingPunct="1"/>
            <a:r>
              <a:rPr lang="de-DE" altLang="de-DE" sz="2400" smtClean="0">
                <a:sym typeface="Symbol" pitchFamily="18" charset="2"/>
              </a:rPr>
              <a:t>                                  </a:t>
            </a:r>
            <a:r>
              <a:rPr lang="de-DE" altLang="de-DE" sz="1800" b="1" smtClean="0">
                <a:solidFill>
                  <a:srgbClr val="006600"/>
                </a:solidFill>
                <a:sym typeface="Symbol" pitchFamily="18" charset="2"/>
              </a:rPr>
              <a:t>Risikoreduktion</a:t>
            </a:r>
            <a:r>
              <a:rPr lang="de-DE" altLang="de-DE" sz="1800" b="1" smtClean="0">
                <a:sym typeface="Symbol" pitchFamily="18" charset="2"/>
              </a:rPr>
              <a:t> </a:t>
            </a:r>
            <a:r>
              <a:rPr lang="de-DE" altLang="de-DE" sz="2400" b="1" smtClean="0">
                <a:sym typeface="Symbol" pitchFamily="18" charset="2"/>
              </a:rPr>
              <a:t>      </a:t>
            </a:r>
            <a:r>
              <a:rPr lang="de-DE" altLang="de-DE" sz="1800" b="1" smtClean="0">
                <a:sym typeface="Symbol" pitchFamily="18" charset="2"/>
              </a:rPr>
              <a:t>EBM-Level  </a:t>
            </a:r>
            <a:r>
              <a:rPr lang="de-DE" altLang="de-DE" sz="2400" b="1" smtClean="0">
                <a:sym typeface="Symbol" pitchFamily="18" charset="2"/>
              </a:rPr>
              <a:t> </a:t>
            </a:r>
            <a:r>
              <a:rPr lang="de-DE" altLang="de-DE" sz="1800" b="1" smtClean="0">
                <a:sym typeface="Symbol" pitchFamily="18" charset="2"/>
              </a:rPr>
              <a:t>                                                                          </a:t>
            </a:r>
          </a:p>
          <a:p>
            <a:pPr eaLnBrk="1" hangingPunct="1"/>
            <a:endParaRPr lang="de-DE" altLang="de-DE" sz="1800" b="1" smtClean="0">
              <a:sym typeface="Symbol" pitchFamily="18" charset="2"/>
            </a:endParaRPr>
          </a:p>
          <a:p>
            <a:pPr eaLnBrk="1" hangingPunct="1"/>
            <a:r>
              <a:rPr lang="de-DE" altLang="de-DE" sz="2400" b="1" smtClean="0">
                <a:sym typeface="Symbol" pitchFamily="18" charset="2"/>
              </a:rPr>
              <a:t>Mamma Ca.</a:t>
            </a:r>
            <a:r>
              <a:rPr lang="de-DE" altLang="de-DE" sz="2400" smtClean="0">
                <a:sym typeface="Symbol" pitchFamily="18" charset="2"/>
              </a:rPr>
              <a:t>                     </a:t>
            </a:r>
            <a:r>
              <a:rPr lang="de-DE" altLang="de-DE" sz="2400" b="1" smtClean="0">
                <a:solidFill>
                  <a:srgbClr val="006600"/>
                </a:solidFill>
                <a:sym typeface="Symbol" pitchFamily="18" charset="2"/>
              </a:rPr>
              <a:t>40%             </a:t>
            </a:r>
            <a:r>
              <a:rPr lang="de-DE" altLang="de-DE" sz="1800" b="1" smtClean="0">
                <a:sym typeface="Symbol" pitchFamily="18" charset="2"/>
              </a:rPr>
              <a:t>IIa  (RCT)</a:t>
            </a:r>
            <a:endParaRPr lang="de-DE" altLang="de-DE" sz="1800" smtClean="0">
              <a:sym typeface="Symbol" pitchFamily="18" charset="2"/>
            </a:endParaRPr>
          </a:p>
          <a:p>
            <a:pPr eaLnBrk="1" hangingPunct="1"/>
            <a:r>
              <a:rPr lang="de-DE" altLang="de-DE" sz="2400" b="1" smtClean="0">
                <a:sym typeface="Symbol" pitchFamily="18" charset="2"/>
              </a:rPr>
              <a:t>Colo-Rectal Ca.</a:t>
            </a:r>
            <a:r>
              <a:rPr lang="de-DE" altLang="de-DE" sz="2400" smtClean="0">
                <a:sym typeface="Symbol" pitchFamily="18" charset="2"/>
              </a:rPr>
              <a:t>              </a:t>
            </a:r>
            <a:r>
              <a:rPr lang="de-DE" altLang="de-DE" sz="2400" b="1" smtClean="0">
                <a:solidFill>
                  <a:srgbClr val="006600"/>
                </a:solidFill>
                <a:sym typeface="Symbol" pitchFamily="18" charset="2"/>
              </a:rPr>
              <a:t>50%              </a:t>
            </a:r>
            <a:r>
              <a:rPr lang="de-DE" altLang="de-DE" sz="1800" b="1" smtClean="0">
                <a:sym typeface="Symbol" pitchFamily="18" charset="2"/>
              </a:rPr>
              <a:t>IIa  (RCT)</a:t>
            </a:r>
          </a:p>
          <a:p>
            <a:pPr eaLnBrk="1" hangingPunct="1"/>
            <a:r>
              <a:rPr lang="de-DE" altLang="de-DE" sz="2400" b="1" smtClean="0">
                <a:sym typeface="Symbol" pitchFamily="18" charset="2"/>
              </a:rPr>
              <a:t>Prostata Ca.</a:t>
            </a:r>
            <a:r>
              <a:rPr lang="de-DE" altLang="de-DE" sz="2400" smtClean="0">
                <a:sym typeface="Symbol" pitchFamily="18" charset="2"/>
              </a:rPr>
              <a:t>                    </a:t>
            </a:r>
            <a:r>
              <a:rPr lang="de-DE" altLang="de-DE" sz="2400" b="1" smtClean="0">
                <a:solidFill>
                  <a:srgbClr val="006600"/>
                </a:solidFill>
                <a:sym typeface="Symbol" pitchFamily="18" charset="2"/>
              </a:rPr>
              <a:t>40%              </a:t>
            </a:r>
            <a:r>
              <a:rPr lang="de-DE" altLang="de-DE" sz="1800" b="1" smtClean="0">
                <a:solidFill>
                  <a:srgbClr val="006600"/>
                </a:solidFill>
                <a:sym typeface="Symbol" pitchFamily="18" charset="2"/>
              </a:rPr>
              <a:t>IIa  (RCT)</a:t>
            </a:r>
            <a:endParaRPr lang="en-GB" altLang="de-DE" sz="18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1200" b="1" smtClean="0">
              <a:solidFill>
                <a:srgbClr val="006600"/>
              </a:solidFill>
              <a:sym typeface="Symbol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1200" b="1" smtClean="0">
              <a:sym typeface="Symbol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1200" b="1" smtClean="0">
              <a:solidFill>
                <a:srgbClr val="FF00FF"/>
              </a:solidFill>
              <a:sym typeface="Symbol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de-DE" sz="1200" b="1" smtClean="0">
                <a:solidFill>
                  <a:srgbClr val="FF00FF"/>
                </a:solidFill>
              </a:rPr>
              <a:t>Cancer 2013,119,1338</a:t>
            </a:r>
            <a:endParaRPr lang="de-DE" altLang="de-DE" sz="1200" b="1" smtClean="0">
              <a:solidFill>
                <a:srgbClr val="FF00FF"/>
              </a:solidFill>
              <a:sym typeface="Symbol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200" b="1" smtClean="0">
                <a:solidFill>
                  <a:srgbClr val="FF00FF"/>
                </a:solidFill>
                <a:sym typeface="Symbol" pitchFamily="18" charset="2"/>
              </a:rPr>
              <a:t>Best practice onkologie 2013,5,6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1200" b="1" smtClean="0">
                <a:solidFill>
                  <a:srgbClr val="FF00FF"/>
                </a:solidFill>
                <a:sym typeface="Symbol" pitchFamily="18" charset="2"/>
              </a:rPr>
              <a:t>Int J Cancer 2009,124,1954</a:t>
            </a:r>
            <a:r>
              <a:rPr lang="en-GB" altLang="de-DE" sz="1200" b="1" smtClean="0">
                <a:solidFill>
                  <a:srgbClr val="FF00FF"/>
                </a:solidFill>
              </a:rPr>
              <a:t> </a:t>
            </a:r>
          </a:p>
          <a:p>
            <a:pPr eaLnBrk="1" hangingPunct="1"/>
            <a:r>
              <a:rPr lang="de-DE" altLang="de-DE" sz="1200" b="1" smtClean="0">
                <a:solidFill>
                  <a:srgbClr val="FF00FF"/>
                </a:solidFill>
                <a:sym typeface="Symbol" pitchFamily="18" charset="2"/>
              </a:rPr>
              <a:t>Br J Cancer 2009,100,611</a:t>
            </a:r>
            <a:r>
              <a:rPr lang="en-GB" altLang="de-DE" sz="1200" b="1" smtClean="0">
                <a:solidFill>
                  <a:srgbClr val="FF00FF"/>
                </a:solidFill>
              </a:rPr>
              <a:t> </a:t>
            </a:r>
          </a:p>
          <a:p>
            <a:pPr eaLnBrk="1" hangingPunct="1"/>
            <a:endParaRPr lang="de-DE" altLang="de-DE" sz="1200" b="1" smtClean="0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FD212-3343-4DC1-BF0F-0C578F44907A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10342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373063"/>
            <a:ext cx="6261100" cy="611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71550" y="1881188"/>
            <a:ext cx="3990975" cy="4284662"/>
          </a:xfrm>
        </p:spPr>
        <p:txBody>
          <a:bodyPr/>
          <a:lstStyle/>
          <a:p>
            <a:pPr marL="0" indent="0" eaLnBrk="1" hangingPunct="1"/>
            <a:endParaRPr lang="de-DE" altLang="de-DE" sz="1600" smtClean="0"/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</p:txBody>
      </p:sp>
      <p:pic>
        <p:nvPicPr>
          <p:cNvPr id="131075" name="Picture 4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98788"/>
            <a:ext cx="3429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AutoShape 6" descr="Ähnliches Foto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31077" name="AutoShape 8" descr="Ähnliches Foto"/>
          <p:cNvSpPr>
            <a:spLocks noChangeAspect="1" noChangeArrowheads="1"/>
          </p:cNvSpPr>
          <p:nvPr/>
        </p:nvSpPr>
        <p:spPr bwMode="auto">
          <a:xfrm>
            <a:off x="32067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31078" name="AutoShape 10" descr="Ähnliches Foto"/>
          <p:cNvSpPr>
            <a:spLocks noChangeAspect="1" noChangeArrowheads="1"/>
          </p:cNvSpPr>
          <p:nvPr/>
        </p:nvSpPr>
        <p:spPr bwMode="auto">
          <a:xfrm>
            <a:off x="168275" y="-1874838"/>
            <a:ext cx="5943600" cy="39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31079" name="AutoShape 12" descr="Auftreten tumorbedingter Fatigue"/>
          <p:cNvSpPr>
            <a:spLocks noChangeAspect="1" noChangeArrowheads="1"/>
          </p:cNvSpPr>
          <p:nvPr/>
        </p:nvSpPr>
        <p:spPr bwMode="auto">
          <a:xfrm>
            <a:off x="473075" y="122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31080" name="AutoShape 14" descr="Ähnliches Foto"/>
          <p:cNvSpPr>
            <a:spLocks noChangeAspect="1" noChangeArrowheads="1"/>
          </p:cNvSpPr>
          <p:nvPr/>
        </p:nvSpPr>
        <p:spPr bwMode="auto">
          <a:xfrm>
            <a:off x="320675" y="-1722438"/>
            <a:ext cx="5943600" cy="39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131081" name="Picture 16" descr="Bildergebnis für deutsche fatigue gesellschaft therap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041400"/>
            <a:ext cx="47244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2" name="Rechteck 6"/>
          <p:cNvSpPr>
            <a:spLocks noChangeArrowheads="1"/>
          </p:cNvSpPr>
          <p:nvPr/>
        </p:nvSpPr>
        <p:spPr bwMode="auto">
          <a:xfrm>
            <a:off x="11328400" y="207963"/>
            <a:ext cx="2286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de-DE" altLang="de-DE" sz="2400">
                <a:solidFill>
                  <a:srgbClr val="000000"/>
                </a:solidFill>
                <a:latin typeface="Times" pitchFamily="18" charset="0"/>
                <a:hlinkClick r:id="rId4"/>
              </a:rPr>
              <a:t>194 × 300 - stmgp.bayern.de </a:t>
            </a:r>
          </a:p>
        </p:txBody>
      </p:sp>
      <p:sp>
        <p:nvSpPr>
          <p:cNvPr id="131083" name="AutoShape 18" descr="Bildergebnis für deutsche fatigue gesellschaft therapien"/>
          <p:cNvSpPr>
            <a:spLocks noChangeAspect="1" noChangeArrowheads="1"/>
          </p:cNvSpPr>
          <p:nvPr/>
        </p:nvSpPr>
        <p:spPr bwMode="auto">
          <a:xfrm>
            <a:off x="473075" y="-1570038"/>
            <a:ext cx="5943600" cy="39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31084" name="AutoShape 20" descr="Bildergebnis für deutsche fatigue gesellschaft therapien"/>
          <p:cNvSpPr>
            <a:spLocks noChangeAspect="1" noChangeArrowheads="1"/>
          </p:cNvSpPr>
          <p:nvPr/>
        </p:nvSpPr>
        <p:spPr bwMode="auto">
          <a:xfrm>
            <a:off x="625475" y="-1417638"/>
            <a:ext cx="5943600" cy="39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31085" name="AutoShape 22" descr="Bildergebnis für deutsche fatigue gesellschaft therapien"/>
          <p:cNvSpPr>
            <a:spLocks noChangeAspect="1" noChangeArrowheads="1"/>
          </p:cNvSpPr>
          <p:nvPr/>
        </p:nvSpPr>
        <p:spPr bwMode="auto">
          <a:xfrm>
            <a:off x="777875" y="-1265238"/>
            <a:ext cx="5943600" cy="39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131086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573463"/>
            <a:ext cx="3709987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smtClean="0">
                <a:solidFill>
                  <a:srgbClr val="FF0000"/>
                </a:solidFill>
              </a:rPr>
              <a:t>Müdigkeitssyndrom</a:t>
            </a:r>
            <a:r>
              <a:rPr lang="de-DE" altLang="de-DE" sz="3200" smtClean="0">
                <a:solidFill>
                  <a:srgbClr val="000099"/>
                </a:solidFill>
              </a:rPr>
              <a:t> </a:t>
            </a:r>
            <a:r>
              <a:rPr lang="de-DE" altLang="de-DE" sz="3200" smtClean="0">
                <a:solidFill>
                  <a:srgbClr val="0000FF"/>
                </a:solidFill>
              </a:rPr>
              <a:t/>
            </a:r>
            <a:br>
              <a:rPr lang="de-DE" altLang="de-DE" sz="3200" smtClean="0">
                <a:solidFill>
                  <a:srgbClr val="0000FF"/>
                </a:solidFill>
              </a:rPr>
            </a:br>
            <a:r>
              <a:rPr lang="de-DE" altLang="de-DE" sz="4800" smtClean="0">
                <a:solidFill>
                  <a:srgbClr val="0000FF"/>
                </a:solidFill>
              </a:rPr>
              <a:t/>
            </a:r>
            <a:br>
              <a:rPr lang="de-DE" altLang="de-DE" sz="4800" smtClean="0">
                <a:solidFill>
                  <a:srgbClr val="0000FF"/>
                </a:solidFill>
              </a:rPr>
            </a:br>
            <a:r>
              <a:rPr lang="de-DE" altLang="de-DE" sz="3200" smtClean="0">
                <a:solidFill>
                  <a:srgbClr val="0000FF"/>
                </a:solidFill>
              </a:rPr>
              <a:t/>
            </a:r>
            <a:br>
              <a:rPr lang="de-DE" altLang="de-DE" sz="3200" smtClean="0">
                <a:solidFill>
                  <a:srgbClr val="0000FF"/>
                </a:solidFill>
              </a:rPr>
            </a:br>
            <a:r>
              <a:rPr lang="de-DE" altLang="de-DE" sz="4800" smtClean="0">
                <a:solidFill>
                  <a:srgbClr val="0000FF"/>
                </a:solidFill>
              </a:rPr>
              <a:t/>
            </a:r>
            <a:br>
              <a:rPr lang="de-DE" altLang="de-DE" sz="4800" smtClean="0">
                <a:solidFill>
                  <a:srgbClr val="0000FF"/>
                </a:solidFill>
              </a:rPr>
            </a:br>
            <a:endParaRPr lang="de-DE" altLang="de-DE" sz="4800" smtClean="0">
              <a:solidFill>
                <a:srgbClr val="0000FF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5000"/>
              </a:lnSpc>
            </a:pPr>
            <a:endParaRPr lang="de-DE" altLang="de-DE" sz="1800" b="1" smtClean="0"/>
          </a:p>
          <a:p>
            <a:pPr eaLnBrk="1" hangingPunct="1">
              <a:lnSpc>
                <a:spcPct val="85000"/>
              </a:lnSpc>
            </a:pPr>
            <a:r>
              <a:rPr lang="de-DE" altLang="de-DE" b="1" smtClean="0">
                <a:solidFill>
                  <a:srgbClr val="006600"/>
                </a:solidFill>
              </a:rPr>
              <a:t>Therapiemöglichkeiten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b="1" smtClean="0"/>
              <a:t>● Lebensstil anpassen!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b="1" smtClean="0"/>
              <a:t>● Entspannung!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b="1" smtClean="0"/>
              <a:t>● Ziele realistisch betrachten!</a:t>
            </a:r>
          </a:p>
          <a:p>
            <a:pPr eaLnBrk="1" hangingPunct="1">
              <a:lnSpc>
                <a:spcPct val="85000"/>
              </a:lnSpc>
            </a:pPr>
            <a:endParaRPr lang="de-DE" altLang="de-DE" b="1" smtClean="0"/>
          </a:p>
          <a:p>
            <a:pPr eaLnBrk="1" hangingPunct="1">
              <a:lnSpc>
                <a:spcPct val="85000"/>
              </a:lnSpc>
            </a:pPr>
            <a:r>
              <a:rPr lang="de-DE" altLang="de-DE" sz="2400" b="1" smtClean="0">
                <a:solidFill>
                  <a:srgbClr val="006600"/>
                </a:solidFill>
              </a:rPr>
              <a:t>● Ausdauerübungen!!!</a:t>
            </a:r>
          </a:p>
          <a:p>
            <a:pPr eaLnBrk="1" hangingPunct="1">
              <a:lnSpc>
                <a:spcPct val="85000"/>
              </a:lnSpc>
            </a:pPr>
            <a:endParaRPr lang="de-DE" altLang="de-DE" sz="24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2400" b="1" smtClean="0">
                <a:solidFill>
                  <a:srgbClr val="006600"/>
                </a:solidFill>
              </a:rPr>
              <a:t>● Trinken!!!!</a:t>
            </a:r>
          </a:p>
          <a:p>
            <a:pPr eaLnBrk="1" hangingPunct="1">
              <a:lnSpc>
                <a:spcPct val="85000"/>
              </a:lnSpc>
            </a:pPr>
            <a:endParaRPr lang="de-DE" altLang="de-DE" sz="24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2400" b="1" smtClean="0">
                <a:solidFill>
                  <a:srgbClr val="006600"/>
                </a:solidFill>
              </a:rPr>
              <a:t>● Atemübungen!!!!</a:t>
            </a:r>
          </a:p>
          <a:p>
            <a:pPr eaLnBrk="1" hangingPunct="1">
              <a:lnSpc>
                <a:spcPct val="85000"/>
              </a:lnSpc>
            </a:pPr>
            <a:endParaRPr lang="de-DE" altLang="de-DE" sz="18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1800" smtClean="0"/>
              <a:t> </a:t>
            </a:r>
            <a:endParaRPr lang="de-DE" altLang="de-DE" sz="1800" b="1" smtClean="0"/>
          </a:p>
          <a:p>
            <a:pPr eaLnBrk="1" hangingPunct="1">
              <a:lnSpc>
                <a:spcPct val="85000"/>
              </a:lnSpc>
            </a:pPr>
            <a:endParaRPr lang="de-DE" altLang="de-DE" sz="12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1400" b="1" smtClean="0">
                <a:solidFill>
                  <a:srgbClr val="000066"/>
                </a:solidFill>
              </a:rPr>
              <a:t>    </a:t>
            </a:r>
          </a:p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1200" smtClean="0"/>
              <a:t>    </a:t>
            </a:r>
          </a:p>
        </p:txBody>
      </p:sp>
      <p:pic>
        <p:nvPicPr>
          <p:cNvPr id="132100" name="Picture 4" descr="face_portrait_eyes_632_l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0975" y="1484313"/>
            <a:ext cx="2592388" cy="1670050"/>
          </a:xfrm>
          <a:noFill/>
        </p:spPr>
      </p:pic>
      <p:pic>
        <p:nvPicPr>
          <p:cNvPr id="132101" name="Picture 5" descr="cute_pants_girl_2675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357563"/>
            <a:ext cx="2633663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125538"/>
            <a:ext cx="8424863" cy="406400"/>
          </a:xfrm>
        </p:spPr>
        <p:txBody>
          <a:bodyPr/>
          <a:lstStyle/>
          <a:p>
            <a:pPr eaLnBrk="1" hangingPunct="1"/>
            <a:r>
              <a:rPr lang="de-DE" altLang="de-DE" sz="2800" smtClean="0">
                <a:solidFill>
                  <a:srgbClr val="006600"/>
                </a:solidFill>
              </a:rPr>
              <a:t>  </a:t>
            </a:r>
            <a:r>
              <a:rPr lang="de-DE" altLang="de-DE" sz="4800" smtClean="0">
                <a:solidFill>
                  <a:srgbClr val="000066"/>
                </a:solidFill>
              </a:rPr>
              <a:t/>
            </a:r>
            <a:br>
              <a:rPr lang="de-DE" altLang="de-DE" sz="4800" smtClean="0">
                <a:solidFill>
                  <a:srgbClr val="000066"/>
                </a:solidFill>
              </a:rPr>
            </a:br>
            <a:endParaRPr lang="de-DE" altLang="de-DE" sz="4800" smtClean="0">
              <a:solidFill>
                <a:srgbClr val="000066"/>
              </a:solidFill>
            </a:endParaRPr>
          </a:p>
        </p:txBody>
      </p:sp>
      <p:pic>
        <p:nvPicPr>
          <p:cNvPr id="133123" name="Picture 6" descr="Bildergebnis für atemtherapie tc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700213"/>
            <a:ext cx="26924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Picture 8" descr="Bildergebnis für tai chi übun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25538"/>
            <a:ext cx="5811838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6" descr="20810361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3860800"/>
            <a:ext cx="192246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71550" y="1881188"/>
            <a:ext cx="3990975" cy="4284662"/>
          </a:xfrm>
        </p:spPr>
        <p:txBody>
          <a:bodyPr/>
          <a:lstStyle/>
          <a:p>
            <a:pPr marL="0" indent="0" eaLnBrk="1" hangingPunct="1"/>
            <a:endParaRPr lang="de-DE" altLang="de-DE" sz="1600" smtClean="0"/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</p:txBody>
      </p:sp>
      <p:pic>
        <p:nvPicPr>
          <p:cNvPr id="1341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341438"/>
            <a:ext cx="5653087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2" descr="Bildergebnis für polyneuropath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1844675"/>
            <a:ext cx="2903538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4" descr="Bildergebnis für polyneuropath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0043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289050"/>
            <a:ext cx="8424862" cy="406400"/>
          </a:xfrm>
        </p:spPr>
        <p:txBody>
          <a:bodyPr/>
          <a:lstStyle/>
          <a:p>
            <a:pPr eaLnBrk="1" hangingPunct="1"/>
            <a:r>
              <a:rPr lang="de-DE" altLang="de-DE" sz="2800" smtClean="0">
                <a:solidFill>
                  <a:schemeClr val="tx1"/>
                </a:solidFill>
              </a:rPr>
              <a:t> </a:t>
            </a:r>
            <a:r>
              <a:rPr lang="de-DE" altLang="de-DE" sz="2400" smtClean="0">
                <a:solidFill>
                  <a:srgbClr val="006600"/>
                </a:solidFill>
              </a:rPr>
              <a:t>Polyneuropathie behandeln durch körperliche Aktivität</a:t>
            </a:r>
            <a:r>
              <a:rPr lang="de-DE" altLang="de-DE" sz="4800" smtClean="0">
                <a:solidFill>
                  <a:srgbClr val="0000FF"/>
                </a:solidFill>
              </a:rPr>
              <a:t/>
            </a:r>
            <a:br>
              <a:rPr lang="de-DE" altLang="de-DE" sz="4800" smtClean="0">
                <a:solidFill>
                  <a:srgbClr val="0000FF"/>
                </a:solidFill>
              </a:rPr>
            </a:br>
            <a:endParaRPr lang="de-DE" altLang="de-DE" sz="4800" smtClean="0">
              <a:solidFill>
                <a:srgbClr val="0000FF"/>
              </a:solidFill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71550" y="1881188"/>
            <a:ext cx="4321175" cy="4535487"/>
          </a:xfrm>
        </p:spPr>
        <p:txBody>
          <a:bodyPr/>
          <a:lstStyle/>
          <a:p>
            <a:pPr marL="0" indent="0" eaLnBrk="1" hangingPunct="1"/>
            <a:endParaRPr lang="de-DE" altLang="de-DE" sz="1600" smtClean="0"/>
          </a:p>
          <a:p>
            <a:pPr marL="0" indent="0" eaLnBrk="1" hangingPunct="1"/>
            <a:endParaRPr lang="de-DE" altLang="de-DE" sz="1200" smtClean="0">
              <a:solidFill>
                <a:srgbClr val="FF00FF"/>
              </a:solidFill>
            </a:endParaRPr>
          </a:p>
          <a:p>
            <a:pPr marL="0" indent="0" eaLnBrk="1" hangingPunct="1"/>
            <a:endParaRPr lang="el-GR" altLang="de-DE" sz="1600" b="1" smtClean="0"/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</p:txBody>
      </p:sp>
      <p:pic>
        <p:nvPicPr>
          <p:cNvPr id="135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714625"/>
            <a:ext cx="42164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105025"/>
            <a:ext cx="22669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581525"/>
            <a:ext cx="38989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125538"/>
            <a:ext cx="8424863" cy="406400"/>
          </a:xfrm>
        </p:spPr>
        <p:txBody>
          <a:bodyPr/>
          <a:lstStyle/>
          <a:p>
            <a:pPr eaLnBrk="1" hangingPunct="1"/>
            <a:r>
              <a:rPr lang="de-DE" altLang="de-DE" sz="2800" smtClean="0">
                <a:solidFill>
                  <a:srgbClr val="FF0000"/>
                </a:solidFill>
              </a:rPr>
              <a:t>Trockene Schleimhäute                 </a:t>
            </a:r>
            <a:r>
              <a:rPr lang="de-DE" altLang="de-DE" sz="4800" smtClean="0">
                <a:solidFill>
                  <a:srgbClr val="000066"/>
                </a:solidFill>
              </a:rPr>
              <a:t/>
            </a:r>
            <a:br>
              <a:rPr lang="de-DE" altLang="de-DE" sz="4800" smtClean="0">
                <a:solidFill>
                  <a:srgbClr val="000066"/>
                </a:solidFill>
              </a:rPr>
            </a:br>
            <a:endParaRPr lang="de-DE" altLang="de-DE" sz="4800" smtClean="0">
              <a:solidFill>
                <a:srgbClr val="000066"/>
              </a:solidFill>
            </a:endParaRP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58888" y="1881188"/>
            <a:ext cx="3703637" cy="4284662"/>
          </a:xfrm>
        </p:spPr>
        <p:txBody>
          <a:bodyPr/>
          <a:lstStyle/>
          <a:p>
            <a:pPr marL="0" indent="0" eaLnBrk="1" hangingPunct="1"/>
            <a:endParaRPr lang="de-DE" altLang="de-DE" sz="1800" smtClean="0"/>
          </a:p>
          <a:p>
            <a:pPr marL="0" indent="0" eaLnBrk="1" hangingPunct="1"/>
            <a:endParaRPr lang="en-US" altLang="de-DE" sz="1800" b="1" smtClean="0"/>
          </a:p>
          <a:p>
            <a:pPr marL="0" indent="0" eaLnBrk="1" hangingPunct="1"/>
            <a:endParaRPr lang="de-DE" altLang="de-DE" sz="1800" smtClean="0"/>
          </a:p>
        </p:txBody>
      </p:sp>
      <p:pic>
        <p:nvPicPr>
          <p:cNvPr id="136196" name="Picture 5" descr="aufbau_schleimha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1154113"/>
            <a:ext cx="346551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4332288"/>
            <a:ext cx="2093913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06813"/>
            <a:ext cx="19272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4957763"/>
            <a:ext cx="18335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4005263"/>
            <a:ext cx="3465512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36163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7C73A-77A5-4662-9272-A75C96E27ED5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137219" name="Rectangle 4"/>
          <p:cNvSpPr>
            <a:spLocks noChangeArrowheads="1"/>
          </p:cNvSpPr>
          <p:nvPr/>
        </p:nvSpPr>
        <p:spPr bwMode="auto">
          <a:xfrm>
            <a:off x="323850" y="692150"/>
            <a:ext cx="864076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FF33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006600"/>
                </a:solidFill>
                <a:latin typeface="Times" pitchFamily="18" charset="0"/>
              </a:rPr>
              <a:t>                            </a:t>
            </a:r>
          </a:p>
        </p:txBody>
      </p:sp>
      <p:pic>
        <p:nvPicPr>
          <p:cNvPr id="137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Rechteck 4"/>
          <p:cNvSpPr>
            <a:spLocks noChangeArrowheads="1"/>
          </p:cNvSpPr>
          <p:nvPr/>
        </p:nvSpPr>
        <p:spPr bwMode="auto">
          <a:xfrm>
            <a:off x="6805613" y="1052513"/>
            <a:ext cx="57467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600">
                <a:solidFill>
                  <a:srgbClr val="000000"/>
                </a:solidFill>
                <a:latin typeface="Times" pitchFamily="18" charset="0"/>
              </a:rPr>
              <a:t>▄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196975"/>
            <a:ext cx="8424862" cy="406400"/>
          </a:xfrm>
        </p:spPr>
        <p:txBody>
          <a:bodyPr/>
          <a:lstStyle/>
          <a:p>
            <a:pPr eaLnBrk="1" hangingPunct="1"/>
            <a:r>
              <a:rPr lang="de-DE" altLang="de-DE" sz="2800" smtClean="0">
                <a:solidFill>
                  <a:schemeClr val="tx1"/>
                </a:solidFill>
              </a:rPr>
              <a:t>           </a:t>
            </a:r>
            <a:r>
              <a:rPr lang="de-DE" altLang="de-DE" sz="2800" smtClean="0">
                <a:solidFill>
                  <a:srgbClr val="006600"/>
                </a:solidFill>
              </a:rPr>
              <a:t>Muskeltraining: Schleimhautaktivator               </a:t>
            </a:r>
            <a:r>
              <a:rPr lang="de-DE" altLang="de-DE" sz="2400" smtClean="0">
                <a:solidFill>
                  <a:srgbClr val="006600"/>
                </a:solidFill>
              </a:rPr>
              <a:t/>
            </a:r>
            <a:br>
              <a:rPr lang="de-DE" altLang="de-DE" sz="2400" smtClean="0">
                <a:solidFill>
                  <a:srgbClr val="006600"/>
                </a:solidFill>
              </a:rPr>
            </a:br>
            <a:endParaRPr lang="de-DE" altLang="de-DE" sz="2400" smtClean="0">
              <a:solidFill>
                <a:srgbClr val="006600"/>
              </a:solidFill>
            </a:endParaRPr>
          </a:p>
        </p:txBody>
      </p:sp>
      <p:sp>
        <p:nvSpPr>
          <p:cNvPr id="138243" name="AutoShape 2" descr="Bildergebnis für muskelaktivierung übungen"/>
          <p:cNvSpPr>
            <a:spLocks noChangeAspect="1" noChangeArrowheads="1"/>
          </p:cNvSpPr>
          <p:nvPr/>
        </p:nvSpPr>
        <p:spPr bwMode="auto">
          <a:xfrm>
            <a:off x="168275" y="-2582863"/>
            <a:ext cx="8086725" cy="539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38244" name="AutoShape 4" descr="Bildergebnis für muskelaktivierung übungen"/>
          <p:cNvSpPr>
            <a:spLocks noChangeAspect="1" noChangeArrowheads="1"/>
          </p:cNvSpPr>
          <p:nvPr/>
        </p:nvSpPr>
        <p:spPr bwMode="auto">
          <a:xfrm>
            <a:off x="168275" y="-2582863"/>
            <a:ext cx="8086725" cy="539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5000"/>
              </a:lnSpc>
              <a:spcBef>
                <a:spcPct val="30000"/>
              </a:spcBef>
              <a:buClr>
                <a:schemeClr val="accent2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05000"/>
              </a:lnSpc>
              <a:spcBef>
                <a:spcPct val="30000"/>
              </a:spcBef>
              <a:buClr>
                <a:schemeClr val="tx2"/>
              </a:buClr>
              <a:buFont typeface="Arial" pitchFamily="34" charset="0"/>
              <a:buChar char="|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Imago Book" pitchFamily="50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138245" name="Picture 6" descr="Bildergebnis für muskelaktivierung übun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8" descr="Bildergebnis für muskelaktivierung übun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81525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7" name="Picture 14" descr="Bildergebnis für aquatrai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868863"/>
            <a:ext cx="381635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8" name="Picture 10" descr="Bildergebnis für muskeltraining ott köl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839913"/>
            <a:ext cx="25304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125538"/>
            <a:ext cx="8424863" cy="406400"/>
          </a:xfrm>
        </p:spPr>
        <p:txBody>
          <a:bodyPr/>
          <a:lstStyle/>
          <a:p>
            <a:pPr eaLnBrk="1" hangingPunct="1"/>
            <a:r>
              <a:rPr lang="de-DE" altLang="de-DE" sz="2800" smtClean="0">
                <a:solidFill>
                  <a:srgbClr val="006600"/>
                </a:solidFill>
              </a:rPr>
              <a:t>  </a:t>
            </a:r>
            <a:r>
              <a:rPr lang="de-DE" altLang="de-DE" sz="4800" smtClean="0">
                <a:solidFill>
                  <a:srgbClr val="000066"/>
                </a:solidFill>
              </a:rPr>
              <a:t/>
            </a:r>
            <a:br>
              <a:rPr lang="de-DE" altLang="de-DE" sz="4800" smtClean="0">
                <a:solidFill>
                  <a:srgbClr val="000066"/>
                </a:solidFill>
              </a:rPr>
            </a:br>
            <a:endParaRPr lang="de-DE" altLang="de-DE" sz="4800" smtClean="0">
              <a:solidFill>
                <a:srgbClr val="000066"/>
              </a:solidFill>
            </a:endParaRPr>
          </a:p>
        </p:txBody>
      </p:sp>
      <p:pic>
        <p:nvPicPr>
          <p:cNvPr id="139267" name="Picture 4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412875"/>
            <a:ext cx="6264275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6" descr="Bildergebnis für hormonyo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092450"/>
            <a:ext cx="4824413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63550" y="1341438"/>
            <a:ext cx="846137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 sz="2800" b="1" kern="0" dirty="0">
                <a:solidFill>
                  <a:srgbClr val="000000"/>
                </a:solidFill>
                <a:latin typeface="Arial"/>
                <a:cs typeface="Arial"/>
              </a:rPr>
              <a:t>    </a:t>
            </a:r>
            <a:r>
              <a:rPr lang="de-DE" altLang="de-DE" sz="3200" b="1" kern="0" dirty="0">
                <a:solidFill>
                  <a:srgbClr val="006600"/>
                </a:solidFill>
                <a:latin typeface="Arial"/>
                <a:cs typeface="Arial"/>
              </a:rPr>
              <a:t>Muskeltraining: Schleimhautaktivator               </a:t>
            </a:r>
            <a:r>
              <a:rPr lang="de-DE" altLang="de-DE" b="1" kern="0" dirty="0">
                <a:solidFill>
                  <a:srgbClr val="006600"/>
                </a:solidFill>
                <a:latin typeface="Arial"/>
                <a:cs typeface="Arial"/>
              </a:rPr>
              <a:t/>
            </a:r>
            <a:br>
              <a:rPr lang="de-DE" altLang="de-DE" b="1" kern="0" dirty="0">
                <a:solidFill>
                  <a:srgbClr val="006600"/>
                </a:solidFill>
                <a:latin typeface="Arial"/>
                <a:cs typeface="Arial"/>
              </a:rPr>
            </a:b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 descr="Bildergebnis für lachyoga revierinitia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37063"/>
            <a:ext cx="17335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6" descr="Bildergebnis für lachyoga shyney vallomtharay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2205038"/>
            <a:ext cx="6132513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8" descr="Bildergebnis für lachyoga shyney vallomtharay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008188"/>
            <a:ext cx="24479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395288" y="1257300"/>
            <a:ext cx="8208962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 sz="2800" b="1" kern="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de-DE" altLang="de-DE" sz="3200" b="1" kern="0" dirty="0">
                <a:solidFill>
                  <a:srgbClr val="006600"/>
                </a:solidFill>
                <a:latin typeface="Arial"/>
                <a:cs typeface="Arial"/>
              </a:rPr>
              <a:t>Muskeltraining: Schleimhautaktivator               </a:t>
            </a:r>
            <a:r>
              <a:rPr lang="de-DE" altLang="de-DE" b="1" kern="0" dirty="0">
                <a:solidFill>
                  <a:srgbClr val="006600"/>
                </a:solidFill>
                <a:latin typeface="Arial"/>
                <a:cs typeface="Arial"/>
              </a:rPr>
              <a:t/>
            </a:r>
            <a:br>
              <a:rPr lang="de-DE" altLang="de-DE" b="1" kern="0" dirty="0">
                <a:solidFill>
                  <a:srgbClr val="006600"/>
                </a:solidFill>
                <a:latin typeface="Arial"/>
                <a:cs typeface="Arial"/>
              </a:rPr>
            </a:b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376363"/>
            <a:ext cx="7848600" cy="406400"/>
          </a:xfrm>
        </p:spPr>
        <p:txBody>
          <a:bodyPr/>
          <a:lstStyle/>
          <a:p>
            <a:pPr eaLnBrk="1" hangingPunct="1"/>
            <a:r>
              <a:rPr lang="de-DE" altLang="de-DE" sz="2400" smtClean="0">
                <a:solidFill>
                  <a:schemeClr val="tx1"/>
                </a:solidFill>
              </a:rPr>
              <a:t>Literatur</a:t>
            </a:r>
            <a:endParaRPr lang="en-GB" altLang="de-DE" sz="2400" smtClean="0">
              <a:solidFill>
                <a:schemeClr val="tx1"/>
              </a:solidFill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de-DE" altLang="de-DE" sz="1400" smtClean="0">
              <a:solidFill>
                <a:srgbClr val="FF0000"/>
              </a:solidFill>
            </a:endParaRPr>
          </a:p>
          <a:p>
            <a:pPr eaLnBrk="1" hangingPunct="1"/>
            <a:endParaRPr lang="de-DE" altLang="de-DE" b="1" smtClean="0"/>
          </a:p>
          <a:p>
            <a:pPr eaLnBrk="1" hangingPunct="1"/>
            <a:endParaRPr lang="en-GB" altLang="de-DE" b="1" smtClean="0"/>
          </a:p>
        </p:txBody>
      </p:sp>
      <p:sp>
        <p:nvSpPr>
          <p:cNvPr id="104452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971550" y="2349500"/>
            <a:ext cx="7921625" cy="2808288"/>
          </a:xfrm>
        </p:spPr>
        <p:txBody>
          <a:bodyPr/>
          <a:lstStyle/>
          <a:p>
            <a:pPr eaLnBrk="1" hangingPunct="1"/>
            <a:r>
              <a:rPr lang="de-DE" altLang="de-DE" sz="3200" b="1" smtClean="0">
                <a:solidFill>
                  <a:srgbClr val="006600"/>
                </a:solidFill>
              </a:rPr>
              <a:t>Skript </a:t>
            </a:r>
          </a:p>
          <a:p>
            <a:pPr eaLnBrk="1" hangingPunct="1"/>
            <a:r>
              <a:rPr lang="de-DE" altLang="de-DE" sz="3200" b="1" smtClean="0">
                <a:solidFill>
                  <a:srgbClr val="006600"/>
                </a:solidFill>
              </a:rPr>
              <a:t>Querschnittsbereich 12 (QB 12)</a:t>
            </a:r>
          </a:p>
          <a:p>
            <a:pPr eaLnBrk="1" hangingPunct="1"/>
            <a:endParaRPr lang="de-DE" altLang="de-DE" sz="3200" b="1" smtClean="0">
              <a:solidFill>
                <a:srgbClr val="006600"/>
              </a:solidFill>
            </a:endParaRPr>
          </a:p>
          <a:p>
            <a:pPr eaLnBrk="1" hangingPunct="1"/>
            <a:r>
              <a:rPr lang="de-DE" altLang="de-DE" sz="3200" b="1" smtClean="0"/>
              <a:t>„Rehabilitation, Physikalische Medizin </a:t>
            </a:r>
          </a:p>
          <a:p>
            <a:pPr eaLnBrk="1" hangingPunct="1"/>
            <a:r>
              <a:rPr lang="de-DE" altLang="de-DE" sz="3200" b="1" smtClean="0"/>
              <a:t>        und Naturheilverfahren“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1412875"/>
            <a:ext cx="7561263" cy="406400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chemeClr val="tx1"/>
                </a:solidFill>
              </a:rPr>
              <a:t>Bedarfsangepasste  Maßnahmen</a:t>
            </a:r>
            <a:endParaRPr lang="en-GB" altLang="de-DE" smtClean="0">
              <a:solidFill>
                <a:schemeClr val="tx1"/>
              </a:solidFill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2988" y="2060575"/>
            <a:ext cx="7850187" cy="4429125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de-DE" altLang="de-DE" sz="1800" b="1" smtClean="0">
                <a:sym typeface="Symbol" pitchFamily="18" charset="2"/>
              </a:rPr>
              <a:t>Komplementär zu ChTh, StTh, HoTh</a:t>
            </a:r>
          </a:p>
          <a:p>
            <a:pPr eaLnBrk="1" hangingPunct="1">
              <a:lnSpc>
                <a:spcPct val="85000"/>
              </a:lnSpc>
            </a:pPr>
            <a:endParaRPr lang="de-DE" altLang="de-DE" sz="18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endParaRPr lang="de-DE" altLang="de-DE" sz="1800" smtClean="0">
              <a:solidFill>
                <a:srgbClr val="0066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1800" b="1" smtClean="0"/>
              <a:t>●  Selen</a:t>
            </a:r>
            <a:r>
              <a:rPr lang="de-DE" altLang="de-DE" sz="1200" b="1" smtClean="0"/>
              <a:t>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200" b="1" smtClean="0"/>
              <a:t>                   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800" smtClean="0">
                <a:sym typeface="Symbol" pitchFamily="18" charset="2"/>
              </a:rPr>
              <a:t>●  </a:t>
            </a:r>
            <a:r>
              <a:rPr lang="de-DE" altLang="de-DE" sz="1800" b="1" smtClean="0"/>
              <a:t>pflanzliche Enzyme</a:t>
            </a:r>
            <a:r>
              <a:rPr lang="de-DE" altLang="de-DE" sz="1800" smtClean="0"/>
              <a:t>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800" smtClean="0"/>
              <a:t>         </a:t>
            </a:r>
            <a:endParaRPr lang="de-DE" altLang="de-DE" sz="1000" b="1" smtClean="0"/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r>
              <a:rPr lang="de-DE" altLang="de-DE" sz="1800" smtClean="0">
                <a:sym typeface="Symbol" pitchFamily="18" charset="2"/>
              </a:rPr>
              <a:t>●  </a:t>
            </a:r>
            <a:r>
              <a:rPr lang="de-DE" altLang="de-DE" sz="1800" b="1" smtClean="0">
                <a:sym typeface="Symbol" pitchFamily="18" charset="2"/>
              </a:rPr>
              <a:t>Linsenextrakt</a:t>
            </a:r>
            <a:r>
              <a:rPr lang="de-DE" altLang="de-DE" sz="1800" smtClean="0">
                <a:sym typeface="Symbol" pitchFamily="18" charset="2"/>
              </a:rPr>
              <a:t> </a:t>
            </a: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endParaRPr lang="de-DE" altLang="de-DE" sz="1000" b="1" smtClean="0"/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endParaRPr lang="de-DE" altLang="de-DE" sz="1000" b="1" smtClean="0"/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endParaRPr lang="de-DE" altLang="de-DE" sz="1000" b="1" smtClean="0"/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endParaRPr lang="de-DE" altLang="de-DE" sz="1000" b="1" smtClean="0"/>
          </a:p>
          <a:p>
            <a:pPr eaLnBrk="1" hangingPunct="1">
              <a:lnSpc>
                <a:spcPct val="85000"/>
              </a:lnSpc>
            </a:pPr>
            <a:r>
              <a:rPr lang="de-DE" altLang="de-DE" sz="1800" b="1" smtClean="0"/>
              <a:t>► Selen-Enzym-Linsenextrakt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800" b="1" smtClean="0">
                <a:solidFill>
                  <a:srgbClr val="006600"/>
                </a:solidFill>
              </a:rPr>
              <a:t>    </a:t>
            </a:r>
            <a:endParaRPr lang="de-DE" altLang="de-DE" sz="1200" b="1" smtClean="0">
              <a:solidFill>
                <a:srgbClr val="0066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1800" b="1" smtClean="0">
                <a:solidFill>
                  <a:srgbClr val="006600"/>
                </a:solidFill>
                <a:sym typeface="Symbol" pitchFamily="18" charset="2"/>
              </a:rPr>
              <a:t>  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800" smtClean="0">
                <a:solidFill>
                  <a:srgbClr val="FF00FF"/>
                </a:solidFill>
              </a:rPr>
              <a:t>                                                                           </a:t>
            </a:r>
            <a:r>
              <a:rPr lang="en-GB" altLang="de-DE" sz="1000" b="1" smtClean="0">
                <a:solidFill>
                  <a:srgbClr val="FF0066"/>
                </a:solidFill>
              </a:rPr>
              <a:t>                                                                                                                              </a:t>
            </a:r>
          </a:p>
          <a:p>
            <a:pPr eaLnBrk="1" hangingPunct="1">
              <a:lnSpc>
                <a:spcPct val="85000"/>
              </a:lnSpc>
            </a:pPr>
            <a:r>
              <a:rPr lang="en-GB" altLang="de-DE" sz="1000" b="1" smtClean="0">
                <a:solidFill>
                  <a:srgbClr val="FF0066"/>
                </a:solidFill>
              </a:rPr>
              <a:t>                              </a:t>
            </a:r>
            <a:r>
              <a:rPr lang="de-DE" altLang="de-DE" sz="1400" b="1" smtClean="0">
                <a:solidFill>
                  <a:srgbClr val="FF0066"/>
                </a:solidFill>
              </a:rPr>
              <a:t>                                                                       </a:t>
            </a:r>
            <a:endParaRPr lang="en-GB" altLang="de-DE" sz="1000" b="1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en-GB" altLang="de-DE" sz="1000" smtClean="0"/>
              <a:t>                                </a:t>
            </a:r>
            <a:endParaRPr lang="de-DE" altLang="de-DE" sz="1000" smtClean="0"/>
          </a:p>
        </p:txBody>
      </p:sp>
      <p:pic>
        <p:nvPicPr>
          <p:cNvPr id="141316" name="Picture 7" descr="D:\Gemeinsame Dokumente\Kompl_Methoden_Tit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60575"/>
            <a:ext cx="295275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1557338"/>
            <a:ext cx="7777163" cy="936625"/>
          </a:xfrm>
        </p:spPr>
        <p:txBody>
          <a:bodyPr/>
          <a:lstStyle/>
          <a:p>
            <a:pPr eaLnBrk="1" hangingPunct="1"/>
            <a:r>
              <a:rPr lang="de-DE" altLang="de-DE" sz="2400" smtClean="0">
                <a:solidFill>
                  <a:srgbClr val="006600"/>
                </a:solidFill>
              </a:rPr>
              <a:t>Klinische Untersuchungen / Studien</a:t>
            </a:r>
            <a:br>
              <a:rPr lang="de-DE" altLang="de-DE" sz="2400" smtClean="0">
                <a:solidFill>
                  <a:srgbClr val="006600"/>
                </a:solidFill>
              </a:rPr>
            </a:br>
            <a:r>
              <a:rPr lang="de-DE" altLang="de-DE" sz="1800" smtClean="0">
                <a:solidFill>
                  <a:schemeClr val="tx1"/>
                </a:solidFill>
              </a:rPr>
              <a:t>Wirksamkeit und Unbedenklichkeit von Selen-Enzym-Linsenextrakt</a:t>
            </a:r>
            <a:br>
              <a:rPr lang="de-DE" altLang="de-DE" sz="1800" smtClean="0">
                <a:solidFill>
                  <a:schemeClr val="tx1"/>
                </a:solidFill>
              </a:rPr>
            </a:br>
            <a:r>
              <a:rPr lang="de-DE" altLang="de-DE" sz="1800" smtClean="0">
                <a:solidFill>
                  <a:schemeClr val="tx1"/>
                </a:solidFill>
              </a:rPr>
              <a:t>bei Brust- + Prostatakrebs</a:t>
            </a:r>
            <a:r>
              <a:rPr lang="de-DE" altLang="de-DE" sz="2000" smtClean="0"/>
              <a:t> </a:t>
            </a:r>
            <a:br>
              <a:rPr lang="de-DE" altLang="de-DE" sz="2000" smtClean="0"/>
            </a:br>
            <a:endParaRPr lang="en-GB" altLang="de-DE" sz="2000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7561262" cy="4284663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endParaRPr lang="de-DE" altLang="de-DE" sz="900" b="1" smtClean="0">
              <a:solidFill>
                <a:srgbClr val="FF0066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r>
              <a:rPr lang="de-DE" altLang="de-DE" b="1" smtClean="0">
                <a:solidFill>
                  <a:srgbClr val="FF0066"/>
                </a:solidFill>
              </a:rPr>
              <a:t> </a:t>
            </a: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endParaRPr lang="de-DE" altLang="de-DE" b="1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r>
              <a:rPr lang="de-DE" altLang="de-DE" b="1" smtClean="0">
                <a:solidFill>
                  <a:srgbClr val="FF0066"/>
                </a:solidFill>
              </a:rPr>
              <a:t> </a:t>
            </a:r>
            <a:r>
              <a:rPr lang="de-DE" altLang="de-DE" smtClean="0"/>
              <a:t>  </a:t>
            </a: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r>
              <a:rPr lang="de-DE" altLang="de-DE" smtClean="0"/>
              <a:t>                                                                                                                      </a:t>
            </a:r>
          </a:p>
          <a:p>
            <a:pPr lvl="1" eaLnBrk="1" hangingPunct="1">
              <a:lnSpc>
                <a:spcPct val="85000"/>
              </a:lnSpc>
              <a:buFontTx/>
              <a:buNone/>
            </a:pPr>
            <a:r>
              <a:rPr lang="de-DE" altLang="de-DE" sz="1800" smtClean="0"/>
              <a:t>●  reduzieren Nebenwirkungen von </a:t>
            </a:r>
            <a:r>
              <a:rPr lang="de-DE" altLang="de-DE" sz="1800" b="1" smtClean="0"/>
              <a:t>CT/ST </a:t>
            </a:r>
            <a:endParaRPr lang="de-DE" altLang="de-DE" sz="1800" smtClean="0"/>
          </a:p>
          <a:p>
            <a:pPr lvl="1" eaLnBrk="1" hangingPunct="1">
              <a:lnSpc>
                <a:spcPct val="85000"/>
              </a:lnSpc>
              <a:buFontTx/>
              <a:buNone/>
            </a:pPr>
            <a:r>
              <a:rPr lang="de-DE" altLang="de-DE" sz="1800" smtClean="0"/>
              <a:t>                                                      </a:t>
            </a:r>
            <a:r>
              <a:rPr lang="de-DE" altLang="de-DE" sz="1200" b="1" smtClean="0">
                <a:solidFill>
                  <a:srgbClr val="FF00FF"/>
                </a:solidFill>
                <a:cs typeface="Times New Roman" pitchFamily="18" charset="0"/>
              </a:rPr>
              <a:t>Anticancer Res 13,1767 (2010)</a:t>
            </a:r>
            <a:r>
              <a:rPr lang="de-DE" altLang="de-DE" sz="1200" smtClean="0">
                <a:solidFill>
                  <a:srgbClr val="FF00FF"/>
                </a:solidFill>
              </a:rPr>
              <a:t>                                                                                                                                                                     </a:t>
            </a:r>
            <a:endParaRPr lang="de-DE" altLang="de-DE" sz="1200" b="1" smtClean="0">
              <a:solidFill>
                <a:srgbClr val="FF00FF"/>
              </a:solidFill>
            </a:endParaRPr>
          </a:p>
          <a:p>
            <a:pPr lvl="1" eaLnBrk="1" hangingPunct="1">
              <a:lnSpc>
                <a:spcPct val="85000"/>
              </a:lnSpc>
              <a:buFontTx/>
              <a:buNone/>
            </a:pPr>
            <a:r>
              <a:rPr lang="de-DE" altLang="de-DE" sz="1200" smtClean="0"/>
              <a:t>                          </a:t>
            </a:r>
          </a:p>
          <a:p>
            <a:pPr lvl="1" eaLnBrk="1" hangingPunct="1">
              <a:lnSpc>
                <a:spcPct val="85000"/>
              </a:lnSpc>
              <a:buFontTx/>
              <a:buNone/>
            </a:pPr>
            <a:endParaRPr lang="de-DE" altLang="de-DE" sz="1200" b="1" smtClean="0"/>
          </a:p>
          <a:p>
            <a:pPr lvl="1" eaLnBrk="1" hangingPunct="1">
              <a:lnSpc>
                <a:spcPct val="85000"/>
              </a:lnSpc>
              <a:buFontTx/>
              <a:buNone/>
            </a:pPr>
            <a:r>
              <a:rPr lang="de-DE" altLang="de-DE" sz="1800" smtClean="0"/>
              <a:t>●  reduzieren </a:t>
            </a:r>
            <a:r>
              <a:rPr lang="de-DE" altLang="de-DE" sz="1800" b="1" smtClean="0">
                <a:solidFill>
                  <a:srgbClr val="006600"/>
                </a:solidFill>
              </a:rPr>
              <a:t>Schleimhauttrockenheit und Gelenkbeschwerden</a:t>
            </a:r>
          </a:p>
          <a:p>
            <a:pPr lvl="1" eaLnBrk="1" hangingPunct="1">
              <a:lnSpc>
                <a:spcPct val="85000"/>
              </a:lnSpc>
              <a:buFontTx/>
              <a:buNone/>
            </a:pPr>
            <a:r>
              <a:rPr lang="de-DE" altLang="de-DE" sz="1800" smtClean="0"/>
              <a:t>     unter </a:t>
            </a:r>
            <a:r>
              <a:rPr lang="de-DE" altLang="de-DE" sz="1800" b="1" smtClean="0">
                <a:solidFill>
                  <a:srgbClr val="006600"/>
                </a:solidFill>
              </a:rPr>
              <a:t>antihormoneller Therapie</a:t>
            </a:r>
            <a:r>
              <a:rPr lang="de-DE" altLang="de-DE" sz="1800" smtClean="0">
                <a:solidFill>
                  <a:srgbClr val="006600"/>
                </a:solidFill>
              </a:rPr>
              <a:t> </a:t>
            </a:r>
          </a:p>
          <a:p>
            <a:pPr lvl="1" eaLnBrk="1" hangingPunct="1">
              <a:lnSpc>
                <a:spcPct val="85000"/>
              </a:lnSpc>
              <a:buFontTx/>
              <a:buNone/>
            </a:pPr>
            <a:endParaRPr lang="de-DE" altLang="de-DE" sz="18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en-GB" altLang="de-DE" sz="1200" b="1" smtClean="0">
                <a:solidFill>
                  <a:srgbClr val="FF00FF"/>
                </a:solidFill>
              </a:rPr>
              <a:t>                                                                                 </a:t>
            </a:r>
            <a:r>
              <a:rPr lang="de-DE" altLang="de-DE" sz="1200" b="1" smtClean="0">
                <a:solidFill>
                  <a:srgbClr val="FF00FF"/>
                </a:solidFill>
              </a:rPr>
              <a:t> In Vivo 24, 799-802 (2010)</a:t>
            </a:r>
          </a:p>
          <a:p>
            <a:pPr eaLnBrk="1" hangingPunct="1">
              <a:lnSpc>
                <a:spcPct val="85000"/>
              </a:lnSpc>
            </a:pPr>
            <a:r>
              <a:rPr lang="en-GB" altLang="de-DE" sz="1200" b="1" smtClean="0">
                <a:solidFill>
                  <a:srgbClr val="FF00FF"/>
                </a:solidFill>
              </a:rPr>
              <a:t>                                                                                  In Vivo</a:t>
            </a:r>
            <a:r>
              <a:rPr lang="de-DE" altLang="de-DE" sz="1200" b="1" smtClean="0">
                <a:solidFill>
                  <a:srgbClr val="FF00FF"/>
                </a:solidFill>
              </a:rPr>
              <a:t> 27,869-872 (2013)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200" b="1" smtClean="0">
                <a:solidFill>
                  <a:srgbClr val="FF00FF"/>
                </a:solidFill>
              </a:rPr>
              <a:t>                                                                                  In Vivo 28,979-982 (2014)         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200" b="1" smtClean="0">
                <a:solidFill>
                  <a:srgbClr val="FF00FF"/>
                </a:solidFill>
              </a:rPr>
              <a:t>                                                                                  </a:t>
            </a:r>
            <a:r>
              <a:rPr lang="en-GB" altLang="de-DE" sz="1200" b="1" smtClean="0">
                <a:solidFill>
                  <a:srgbClr val="FF00FF"/>
                </a:solidFill>
              </a:rPr>
              <a:t>In Vivo 30, 73-75 (2016)                                            </a:t>
            </a:r>
          </a:p>
          <a:p>
            <a:pPr eaLnBrk="1" hangingPunct="1">
              <a:lnSpc>
                <a:spcPct val="85000"/>
              </a:lnSpc>
            </a:pPr>
            <a:endParaRPr lang="en-GB" altLang="de-DE" sz="1200" b="1" smtClean="0">
              <a:solidFill>
                <a:srgbClr val="FF00FF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en-GB" altLang="de-DE" sz="800" smtClean="0"/>
              <a:t>                                </a:t>
            </a:r>
            <a:endParaRPr lang="de-DE" altLang="de-DE" sz="800" smtClean="0"/>
          </a:p>
          <a:p>
            <a:pPr lvl="1" eaLnBrk="1" hangingPunct="1">
              <a:lnSpc>
                <a:spcPct val="85000"/>
              </a:lnSpc>
              <a:buFontTx/>
              <a:buNone/>
            </a:pPr>
            <a:r>
              <a:rPr lang="de-DE" altLang="de-DE" sz="1800" smtClean="0">
                <a:solidFill>
                  <a:srgbClr val="006600"/>
                </a:solidFill>
              </a:rPr>
              <a:t>        </a:t>
            </a:r>
          </a:p>
          <a:p>
            <a:pPr lvl="1" eaLnBrk="1" hangingPunct="1">
              <a:lnSpc>
                <a:spcPct val="85000"/>
              </a:lnSpc>
              <a:buFontTx/>
              <a:buNone/>
            </a:pPr>
            <a:r>
              <a:rPr lang="de-DE" altLang="de-DE" sz="1800" smtClean="0">
                <a:solidFill>
                  <a:srgbClr val="FF0000"/>
                </a:solidFill>
              </a:rPr>
              <a:t>                                                          </a:t>
            </a:r>
            <a:endParaRPr lang="de-DE" altLang="de-DE" sz="1800" smtClean="0">
              <a:solidFill>
                <a:srgbClr val="FF0066"/>
              </a:solidFill>
            </a:endParaRPr>
          </a:p>
          <a:p>
            <a:pPr lvl="1" eaLnBrk="1" hangingPunct="1">
              <a:lnSpc>
                <a:spcPct val="85000"/>
              </a:lnSpc>
              <a:buFontTx/>
              <a:buNone/>
            </a:pPr>
            <a:r>
              <a:rPr lang="de-DE" altLang="de-DE" smtClean="0"/>
              <a:t>       </a:t>
            </a:r>
            <a:r>
              <a:rPr lang="de-DE" altLang="de-DE" b="1" smtClean="0">
                <a:solidFill>
                  <a:srgbClr val="FF0066"/>
                </a:solidFill>
              </a:rPr>
              <a:t>		</a:t>
            </a:r>
            <a:r>
              <a:rPr lang="de-DE" altLang="de-DE" sz="900" b="1" smtClean="0">
                <a:solidFill>
                  <a:srgbClr val="FF0066"/>
                </a:solidFill>
              </a:rPr>
              <a:t>                                      </a:t>
            </a:r>
            <a:endParaRPr lang="de-DE" altLang="de-DE" sz="900" b="1" smtClean="0">
              <a:solidFill>
                <a:srgbClr val="FF0066"/>
              </a:solidFill>
              <a:sym typeface="Symbol" pitchFamily="18" charset="2"/>
            </a:endParaRPr>
          </a:p>
          <a:p>
            <a:pPr lvl="1" eaLnBrk="1" hangingPunct="1">
              <a:lnSpc>
                <a:spcPct val="85000"/>
              </a:lnSpc>
              <a:buFontTx/>
              <a:buNone/>
            </a:pPr>
            <a:r>
              <a:rPr lang="de-DE" altLang="de-DE" sz="1200" b="1" smtClean="0">
                <a:solidFill>
                  <a:srgbClr val="0000CC"/>
                </a:solidFill>
                <a:sym typeface="Symbol" pitchFamily="18" charset="2"/>
              </a:rPr>
              <a:t>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900" b="1" smtClean="0"/>
              <a:t>       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900" b="1" smtClean="0"/>
              <a:t>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altLang="de-DE" sz="2000" smtClean="0"/>
              <a:t> </a:t>
            </a:r>
            <a:br>
              <a:rPr lang="de-DE" altLang="de-DE" sz="2000" smtClean="0"/>
            </a:br>
            <a:endParaRPr lang="en-GB" altLang="de-DE" sz="2000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4213" y="1557338"/>
            <a:ext cx="2447925" cy="4176712"/>
          </a:xfrm>
        </p:spPr>
        <p:txBody>
          <a:bodyPr/>
          <a:lstStyle/>
          <a:p>
            <a:pPr marL="0" indent="0" eaLnBrk="1" hangingPunct="1">
              <a:lnSpc>
                <a:spcPct val="85000"/>
              </a:lnSpc>
              <a:buFontTx/>
              <a:buNone/>
            </a:pPr>
            <a:r>
              <a:rPr lang="de-DE" altLang="de-DE" sz="2400" b="1" smtClean="0">
                <a:sym typeface="Symbol" pitchFamily="18" charset="2"/>
              </a:rPr>
              <a:t>Mamma Ca.</a:t>
            </a:r>
          </a:p>
          <a:p>
            <a:pPr marL="0" indent="0" eaLnBrk="1" hangingPunct="1">
              <a:lnSpc>
                <a:spcPct val="85000"/>
              </a:lnSpc>
            </a:pPr>
            <a:endParaRPr lang="de-DE" altLang="de-DE" sz="1600" b="1" smtClean="0">
              <a:sym typeface="Symbol" pitchFamily="18" charset="2"/>
            </a:endParaRP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endParaRPr lang="de-DE" altLang="de-DE" sz="1600" b="1" smtClean="0">
              <a:sym typeface="Symbol" pitchFamily="18" charset="2"/>
            </a:endParaRP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r>
              <a:rPr lang="de-DE" altLang="de-DE" sz="1600" b="1" smtClean="0">
                <a:sym typeface="Symbol" pitchFamily="18" charset="2"/>
              </a:rPr>
              <a:t>1561  Patientinnen</a:t>
            </a:r>
          </a:p>
          <a:p>
            <a:pPr marL="0" indent="0" eaLnBrk="1" hangingPunct="1">
              <a:lnSpc>
                <a:spcPct val="85000"/>
              </a:lnSpc>
            </a:pPr>
            <a:endParaRPr lang="de-DE" altLang="de-DE" sz="1600" b="1" smtClean="0">
              <a:sym typeface="Symbol" pitchFamily="18" charset="2"/>
            </a:endParaRP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r>
              <a:rPr lang="de-DE" altLang="de-DE" sz="1600" b="1" smtClean="0">
                <a:sym typeface="Symbol" pitchFamily="18" charset="2"/>
              </a:rPr>
              <a:t>AHT</a:t>
            </a:r>
          </a:p>
          <a:p>
            <a:pPr marL="0" indent="0" eaLnBrk="1" hangingPunct="1">
              <a:lnSpc>
                <a:spcPct val="85000"/>
              </a:lnSpc>
            </a:pPr>
            <a:endParaRPr lang="de-DE" altLang="de-DE" sz="1600" b="1" smtClean="0">
              <a:sym typeface="Symbol" pitchFamily="18" charset="2"/>
            </a:endParaRP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r>
              <a:rPr lang="de-DE" altLang="de-DE" sz="1600" b="1" smtClean="0">
                <a:sym typeface="Symbol" pitchFamily="18" charset="2"/>
              </a:rPr>
              <a:t>Gelenkbeschwerden, trockene Schleimhäute</a:t>
            </a:r>
          </a:p>
          <a:p>
            <a:pPr marL="0" indent="0" eaLnBrk="1" hangingPunct="1">
              <a:lnSpc>
                <a:spcPct val="85000"/>
              </a:lnSpc>
            </a:pPr>
            <a:endParaRPr lang="de-DE" altLang="de-DE" sz="1600" b="1" smtClean="0">
              <a:sym typeface="Symbol" pitchFamily="18" charset="2"/>
            </a:endParaRP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r>
              <a:rPr lang="de-DE" altLang="de-DE" sz="1600" b="1" smtClean="0">
                <a:sym typeface="Symbol" pitchFamily="18" charset="2"/>
              </a:rPr>
              <a:t>Selen-Enzym- Linsenextrakt</a:t>
            </a:r>
            <a:r>
              <a:rPr lang="en-GB" altLang="de-DE" sz="1600" b="1" smtClean="0"/>
              <a:t> </a:t>
            </a:r>
            <a:endParaRPr lang="en-GB" altLang="de-DE" sz="1400" b="1" smtClean="0">
              <a:solidFill>
                <a:srgbClr val="006600"/>
              </a:solidFill>
            </a:endParaRPr>
          </a:p>
          <a:p>
            <a:pPr marL="0" indent="0" eaLnBrk="1" hangingPunct="1">
              <a:lnSpc>
                <a:spcPct val="85000"/>
              </a:lnSpc>
            </a:pPr>
            <a:endParaRPr lang="en-GB" altLang="de-DE" sz="1600" b="1" smtClean="0"/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r>
              <a:rPr lang="en-GB" altLang="de-DE" sz="1600" b="1" smtClean="0"/>
              <a:t>4 Wochen</a:t>
            </a: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endParaRPr lang="en-GB" altLang="de-DE" sz="1600" b="1" smtClean="0">
              <a:solidFill>
                <a:srgbClr val="0000CC"/>
              </a:solidFill>
            </a:endParaRP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endParaRPr lang="en-GB" altLang="de-DE" sz="1600" b="1" smtClean="0">
              <a:solidFill>
                <a:srgbClr val="0000CC"/>
              </a:solidFill>
            </a:endParaRP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r>
              <a:rPr lang="en-GB" altLang="de-DE" sz="1600" b="1" smtClean="0">
                <a:solidFill>
                  <a:srgbClr val="FF00FF"/>
                </a:solidFill>
              </a:rPr>
              <a:t>In Vivo 30, 73-75 (2016)</a:t>
            </a: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endParaRPr lang="en-GB" altLang="de-DE" sz="1200" b="1" smtClean="0">
              <a:solidFill>
                <a:srgbClr val="FF00FF"/>
              </a:solidFill>
            </a:endParaRP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r>
              <a:rPr lang="en-GB" altLang="de-DE" sz="1200" b="1" smtClean="0">
                <a:solidFill>
                  <a:srgbClr val="FF00FF"/>
                </a:solidFill>
              </a:rPr>
              <a:t>In Vivo 24, 799-802 (2010)</a:t>
            </a: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r>
              <a:rPr lang="en-GB" altLang="de-DE" sz="1200" b="1" smtClean="0">
                <a:solidFill>
                  <a:srgbClr val="FF00FF"/>
                </a:solidFill>
              </a:rPr>
              <a:t>In Vivo</a:t>
            </a:r>
            <a:r>
              <a:rPr lang="de-DE" altLang="de-DE" sz="1200" b="1" smtClean="0">
                <a:solidFill>
                  <a:srgbClr val="FF00FF"/>
                </a:solidFill>
              </a:rPr>
              <a:t> 27, 869-872 (2013)</a:t>
            </a: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endParaRPr lang="de-DE" altLang="de-DE" sz="1200" b="1" smtClean="0">
              <a:solidFill>
                <a:srgbClr val="FF00FF"/>
              </a:solidFill>
            </a:endParaRP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endParaRPr lang="en-GB" altLang="de-DE" sz="1200" b="1" smtClean="0">
              <a:solidFill>
                <a:srgbClr val="FF00FF"/>
              </a:solidFill>
            </a:endParaRPr>
          </a:p>
          <a:p>
            <a:pPr marL="0" indent="0" eaLnBrk="1" hangingPunct="1">
              <a:lnSpc>
                <a:spcPct val="85000"/>
              </a:lnSpc>
              <a:buFontTx/>
              <a:buNone/>
            </a:pPr>
            <a:r>
              <a:rPr lang="en-GB" altLang="de-DE" sz="800" smtClean="0"/>
              <a:t>                             </a:t>
            </a:r>
            <a:endParaRPr lang="de-DE" altLang="de-DE" sz="800" smtClean="0"/>
          </a:p>
        </p:txBody>
      </p:sp>
      <p:sp>
        <p:nvSpPr>
          <p:cNvPr id="143364" name="AutoShape 6" descr="download?mailId=1371464771008376689&amp;attachmentId=Y2lkOjg0RjFEM0IzLUZFREMtNDlDOC1BRUY4LTBCMzI1NTBFNzk2OUBmcml0ei5ib3g"/>
          <p:cNvSpPr>
            <a:spLocks noChangeAspect="1" noChangeArrowheads="1"/>
          </p:cNvSpPr>
          <p:nvPr/>
        </p:nvSpPr>
        <p:spPr bwMode="auto">
          <a:xfrm>
            <a:off x="168275" y="46038"/>
            <a:ext cx="15335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43365" name="AutoShape 8" descr="download?mailId=1371464771008376689&amp;attachmentId=Y2lkOjg0RjFEM0IzLUZFREMtNDlDOC1BRUY4LTBCMzI1NTBFNzk2OUBmcml0ei5ib3g"/>
          <p:cNvSpPr>
            <a:spLocks noChangeAspect="1" noChangeArrowheads="1"/>
          </p:cNvSpPr>
          <p:nvPr/>
        </p:nvSpPr>
        <p:spPr bwMode="auto">
          <a:xfrm>
            <a:off x="3805238" y="2652713"/>
            <a:ext cx="15335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43366" name="AutoShape 10" descr="download?mailId=1371464771008376689&amp;attachmentId=Y2lkOjg0RjFEM0IzLUZFREMtNDlDOC1BRUY4LTBCMzI1NTBFNzk2OUBmcml0ei5ib3g"/>
          <p:cNvSpPr>
            <a:spLocks noChangeAspect="1" noChangeArrowheads="1"/>
          </p:cNvSpPr>
          <p:nvPr/>
        </p:nvSpPr>
        <p:spPr bwMode="auto">
          <a:xfrm>
            <a:off x="168275" y="46038"/>
            <a:ext cx="15335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43367" name="AutoShape 12" descr="download?mailId=1371464771008376689&amp;attachmentId=Y2lkOjg0RjFEM0IzLUZFREMtNDlDOC1BRUY4LTBCMzI1NTBFNzk2OUBmcml0ei5ib3g"/>
          <p:cNvSpPr>
            <a:spLocks noChangeAspect="1" noChangeArrowheads="1"/>
          </p:cNvSpPr>
          <p:nvPr/>
        </p:nvSpPr>
        <p:spPr bwMode="auto">
          <a:xfrm>
            <a:off x="168275" y="46038"/>
            <a:ext cx="15335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43368" name="AutoShape 15" descr="download?mailId=1371464771008376689&amp;attachmentId=Y2lkOjBFNkFDRTIzLUM4OEMtNDlBOS1BMzhBLTk2MjkwQ0JBRkJDNEBmcml0ei5ib3g"/>
          <p:cNvSpPr>
            <a:spLocks noChangeAspect="1" noChangeArrowheads="1"/>
          </p:cNvSpPr>
          <p:nvPr/>
        </p:nvSpPr>
        <p:spPr bwMode="auto">
          <a:xfrm>
            <a:off x="3721100" y="1833563"/>
            <a:ext cx="15335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43369" name="AutoShape 14" descr="download?mailId=1371464771008376689&amp;attachmentId=Y2lkOjg0RjFEM0IzLUZFREMtNDlDOC1BRUY4LTBCMzI1NTBFNzk2OUBmcml0ei5ib3g"/>
          <p:cNvSpPr>
            <a:spLocks noChangeAspect="1" noChangeArrowheads="1"/>
          </p:cNvSpPr>
          <p:nvPr/>
        </p:nvSpPr>
        <p:spPr bwMode="auto">
          <a:xfrm>
            <a:off x="3889375" y="1879600"/>
            <a:ext cx="15335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43370" name="AutoShape 18" descr="download?mailId=1371464771008376689&amp;attachmentId=Y2lkOjBFNkFDRTIzLUM4OEMtNDlBOS1BMzhBLTk2MjkwQ0JBRkJDNEBmcml0ei5ib3g"/>
          <p:cNvSpPr>
            <a:spLocks noChangeAspect="1" noChangeArrowheads="1"/>
          </p:cNvSpPr>
          <p:nvPr/>
        </p:nvSpPr>
        <p:spPr bwMode="auto">
          <a:xfrm>
            <a:off x="0" y="0"/>
            <a:ext cx="15335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43371" name="AutoShape 17" descr="download?mailId=1371464771008376689&amp;attachmentId=Y2lkOjg0RjFEM0IzLUZFREMtNDlDOC1BRUY4LTBCMzI1NTBFNzk2OUBmcml0ei5ib3g"/>
          <p:cNvSpPr>
            <a:spLocks noChangeAspect="1" noChangeArrowheads="1"/>
          </p:cNvSpPr>
          <p:nvPr/>
        </p:nvSpPr>
        <p:spPr bwMode="auto">
          <a:xfrm>
            <a:off x="168275" y="46038"/>
            <a:ext cx="15335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43372" name="Rectangle 20"/>
          <p:cNvSpPr>
            <a:spLocks noChangeArrowheads="1"/>
          </p:cNvSpPr>
          <p:nvPr/>
        </p:nvSpPr>
        <p:spPr bwMode="auto">
          <a:xfrm>
            <a:off x="755650" y="2205038"/>
            <a:ext cx="2195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1">
              <a:solidFill>
                <a:srgbClr val="006600"/>
              </a:solidFill>
              <a:latin typeface="Times" pitchFamily="18" charset="0"/>
            </a:endParaRPr>
          </a:p>
        </p:txBody>
      </p:sp>
      <p:pic>
        <p:nvPicPr>
          <p:cNvPr id="143373" name="Inhaltsplatzhalter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12875"/>
            <a:ext cx="5614988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0"/>
            <a:ext cx="970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125538"/>
            <a:ext cx="7561263" cy="406400"/>
          </a:xfrm>
        </p:spPr>
        <p:txBody>
          <a:bodyPr/>
          <a:lstStyle/>
          <a:p>
            <a:pPr eaLnBrk="1" hangingPunct="1"/>
            <a:r>
              <a:rPr lang="de-DE" altLang="de-DE" sz="2800" smtClean="0">
                <a:solidFill>
                  <a:schemeClr val="tx1"/>
                </a:solidFill>
              </a:rPr>
              <a:t>Basismaßnahme: PsychoOnkologie</a:t>
            </a:r>
            <a:r>
              <a:rPr lang="de-DE" altLang="de-DE" sz="2000" b="0" smtClean="0">
                <a:solidFill>
                  <a:srgbClr val="003399"/>
                </a:solidFill>
              </a:rPr>
              <a:t/>
            </a:r>
            <a:br>
              <a:rPr lang="de-DE" altLang="de-DE" sz="2000" b="0" smtClean="0">
                <a:solidFill>
                  <a:srgbClr val="003399"/>
                </a:solidFill>
              </a:rPr>
            </a:br>
            <a:endParaRPr lang="de-DE" altLang="de-DE" sz="2000" b="0" smtClean="0">
              <a:solidFill>
                <a:srgbClr val="003399"/>
              </a:solidFill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1916113"/>
            <a:ext cx="5688012" cy="4284662"/>
          </a:xfrm>
        </p:spPr>
        <p:txBody>
          <a:bodyPr/>
          <a:lstStyle/>
          <a:p>
            <a:pPr eaLnBrk="1" hangingPunct="1"/>
            <a:endParaRPr lang="de-DE" altLang="de-DE" sz="1600" b="1" smtClean="0"/>
          </a:p>
          <a:p>
            <a:pPr eaLnBrk="1" hangingPunct="1"/>
            <a:r>
              <a:rPr lang="de-DE" altLang="de-DE" sz="2400" b="1" smtClean="0"/>
              <a:t>Gespräche        </a:t>
            </a:r>
          </a:p>
          <a:p>
            <a:pPr lvl="1" eaLnBrk="1" hangingPunct="1">
              <a:buFontTx/>
              <a:buNone/>
            </a:pPr>
            <a:r>
              <a:rPr lang="de-DE" altLang="de-DE" sz="2400" b="1" smtClean="0"/>
              <a:t>Entspannungsübungen </a:t>
            </a:r>
          </a:p>
          <a:p>
            <a:pPr lvl="1" eaLnBrk="1" hangingPunct="1">
              <a:buFontTx/>
              <a:buNone/>
            </a:pPr>
            <a:r>
              <a:rPr lang="de-DE" altLang="de-DE" sz="2400" b="1" smtClean="0"/>
              <a:t>Visualisieren </a:t>
            </a:r>
          </a:p>
          <a:p>
            <a:pPr lvl="1" eaLnBrk="1" hangingPunct="1">
              <a:buFontTx/>
              <a:buNone/>
            </a:pPr>
            <a:r>
              <a:rPr lang="de-DE" altLang="de-DE" sz="2400" b="1" smtClean="0"/>
              <a:t>Kunsttherapien  </a:t>
            </a:r>
          </a:p>
          <a:p>
            <a:pPr lvl="1" eaLnBrk="1" hangingPunct="1">
              <a:buFontTx/>
              <a:buNone/>
            </a:pPr>
            <a:endParaRPr lang="de-DE" altLang="de-DE" sz="1600" b="1" smtClean="0"/>
          </a:p>
          <a:p>
            <a:pPr lvl="1" eaLnBrk="1" hangingPunct="1">
              <a:buFontTx/>
              <a:buNone/>
            </a:pPr>
            <a:r>
              <a:rPr lang="de-DE" altLang="de-DE" b="1" smtClean="0">
                <a:solidFill>
                  <a:srgbClr val="006600"/>
                </a:solidFill>
              </a:rPr>
              <a:t>  LERNZIELE</a:t>
            </a:r>
          </a:p>
          <a:p>
            <a:pPr lvl="1" eaLnBrk="1" hangingPunct="1">
              <a:buFontTx/>
              <a:buNone/>
            </a:pPr>
            <a:r>
              <a:rPr lang="de-DE" altLang="de-DE" sz="1800" b="1" smtClean="0">
                <a:solidFill>
                  <a:srgbClr val="006600"/>
                </a:solidFill>
              </a:rPr>
              <a:t> „Lernbereitschaft beibehalten“</a:t>
            </a:r>
          </a:p>
          <a:p>
            <a:pPr lvl="1" eaLnBrk="1" hangingPunct="1">
              <a:buFontTx/>
              <a:buNone/>
            </a:pPr>
            <a:r>
              <a:rPr lang="de-DE" altLang="de-DE" sz="1800" b="1" smtClean="0">
                <a:solidFill>
                  <a:srgbClr val="006600"/>
                </a:solidFill>
              </a:rPr>
              <a:t> „gesunden Egoismus leben“</a:t>
            </a:r>
          </a:p>
          <a:p>
            <a:pPr lvl="1" eaLnBrk="1" hangingPunct="1">
              <a:buFontTx/>
              <a:buNone/>
            </a:pPr>
            <a:r>
              <a:rPr lang="de-DE" altLang="de-DE" sz="1800" b="1" smtClean="0">
                <a:solidFill>
                  <a:srgbClr val="006600"/>
                </a:solidFill>
              </a:rPr>
              <a:t> „Gelassenheit erlernen“</a:t>
            </a:r>
          </a:p>
          <a:p>
            <a:pPr lvl="1" eaLnBrk="1" hangingPunct="1">
              <a:buFontTx/>
              <a:buNone/>
            </a:pPr>
            <a:r>
              <a:rPr lang="de-DE" altLang="de-DE" sz="1800" b="1" smtClean="0">
                <a:solidFill>
                  <a:srgbClr val="006600"/>
                </a:solidFill>
              </a:rPr>
              <a:t>  „annehmen lernen“</a:t>
            </a:r>
          </a:p>
          <a:p>
            <a:pPr lvl="1" eaLnBrk="1" hangingPunct="1">
              <a:buFontTx/>
              <a:buNone/>
            </a:pPr>
            <a:endParaRPr lang="de-DE" altLang="de-DE" sz="1600" b="1" smtClean="0"/>
          </a:p>
          <a:p>
            <a:pPr eaLnBrk="1" hangingPunct="1"/>
            <a:endParaRPr lang="de-DE" altLang="de-DE" sz="2400" smtClean="0">
              <a:solidFill>
                <a:srgbClr val="003399"/>
              </a:solidFill>
            </a:endParaRPr>
          </a:p>
        </p:txBody>
      </p:sp>
      <p:pic>
        <p:nvPicPr>
          <p:cNvPr id="1454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700213"/>
            <a:ext cx="230346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573463"/>
            <a:ext cx="2830513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ED99F3-E1A6-4D2A-8FF4-908146F515E2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146435" name="Rectangle 4"/>
          <p:cNvSpPr>
            <a:spLocks noChangeArrowheads="1"/>
          </p:cNvSpPr>
          <p:nvPr/>
        </p:nvSpPr>
        <p:spPr bwMode="auto">
          <a:xfrm>
            <a:off x="323850" y="692150"/>
            <a:ext cx="864076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FF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FF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006600"/>
                </a:solidFill>
                <a:latin typeface="Times" pitchFamily="18" charset="0"/>
              </a:rPr>
              <a:t>                            </a:t>
            </a:r>
          </a:p>
        </p:txBody>
      </p:sp>
      <p:sp>
        <p:nvSpPr>
          <p:cNvPr id="146436" name="Rechteck 3"/>
          <p:cNvSpPr>
            <a:spLocks noChangeArrowheads="1"/>
          </p:cNvSpPr>
          <p:nvPr/>
        </p:nvSpPr>
        <p:spPr bwMode="auto">
          <a:xfrm>
            <a:off x="5076825" y="2706688"/>
            <a:ext cx="3887788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006600"/>
                </a:solidFill>
              </a:rPr>
              <a:t>„Drumming for Balance“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</a:rPr>
              <a:t>Mario Argandona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</a:rPr>
              <a:t> </a:t>
            </a:r>
            <a:endParaRPr lang="de-DE" altLang="de-DE" sz="1400" b="1">
              <a:solidFill>
                <a:srgbClr val="FF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</a:rPr>
              <a:t>Drums/Perkussion bei: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</a:rPr>
              <a:t>Deep Purple, BAP, Scorpions </a:t>
            </a:r>
          </a:p>
        </p:txBody>
      </p:sp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476250"/>
            <a:ext cx="23876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31638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Bild 5" descr="C:\Users\Lilly\Pictures\2014-06-21\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78113"/>
            <a:ext cx="448468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120775" y="609282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800" b="1" kern="0" dirty="0">
                <a:solidFill>
                  <a:srgbClr val="006600"/>
                </a:solidFill>
                <a:latin typeface="Arial"/>
                <a:ea typeface="+mj-ea"/>
                <a:cs typeface="Arial"/>
              </a:rPr>
              <a:t> </a:t>
            </a:r>
            <a:endParaRPr lang="de-DE" sz="1800" kern="0" dirty="0">
              <a:solidFill>
                <a:sysClr val="windowText" lastClr="000000"/>
              </a:solidFill>
              <a:cs typeface="Arial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487488" y="1644650"/>
            <a:ext cx="75247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kern="0" dirty="0">
                <a:solidFill>
                  <a:srgbClr val="006600"/>
                </a:solidFill>
                <a:latin typeface="Arial"/>
                <a:ea typeface="+mj-ea"/>
                <a:cs typeface="Arial"/>
              </a:rPr>
              <a:t>Projekt: Gemeinsam gesund werden</a:t>
            </a:r>
            <a:endParaRPr lang="de-DE" sz="1800" kern="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DE906-07BB-40C3-8B97-B49DCB06D622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323850" y="692150"/>
            <a:ext cx="864076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FF33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006600"/>
                </a:solidFill>
                <a:latin typeface="Times" pitchFamily="18" charset="0"/>
              </a:rPr>
              <a:t>                            </a:t>
            </a:r>
          </a:p>
        </p:txBody>
      </p:sp>
      <p:sp>
        <p:nvSpPr>
          <p:cNvPr id="147460" name="Rechteck 4"/>
          <p:cNvSpPr>
            <a:spLocks noChangeArrowheads="1"/>
          </p:cNvSpPr>
          <p:nvPr/>
        </p:nvSpPr>
        <p:spPr bwMode="auto">
          <a:xfrm>
            <a:off x="6516688" y="1773238"/>
            <a:ext cx="576262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600">
                <a:solidFill>
                  <a:srgbClr val="000000"/>
                </a:solidFill>
                <a:latin typeface="Times" pitchFamily="18" charset="0"/>
              </a:rPr>
              <a:t>▄ </a:t>
            </a:r>
          </a:p>
        </p:txBody>
      </p:sp>
      <p:pic>
        <p:nvPicPr>
          <p:cNvPr id="147461" name="Picture 2" descr="C:\Users\Josef\Desktop\IMG_01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4"/>
          <p:cNvSpPr>
            <a:spLocks noChangeArrowheads="1"/>
          </p:cNvSpPr>
          <p:nvPr/>
        </p:nvSpPr>
        <p:spPr bwMode="auto">
          <a:xfrm>
            <a:off x="323850" y="692150"/>
            <a:ext cx="864076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FF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FF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006600"/>
                </a:solidFill>
                <a:latin typeface="Times" pitchFamily="18" charset="0"/>
              </a:rPr>
              <a:t>                            </a:t>
            </a:r>
          </a:p>
        </p:txBody>
      </p:sp>
      <p:pic>
        <p:nvPicPr>
          <p:cNvPr id="1484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11175"/>
            <a:ext cx="20081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360363"/>
            <a:ext cx="272256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28763"/>
            <a:ext cx="3151187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120775" y="609282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800" b="1" kern="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endParaRPr lang="de-DE" sz="1800" kern="0" dirty="0">
              <a:solidFill>
                <a:sysClr val="windowText" lastClr="000000"/>
              </a:solidFill>
              <a:cs typeface="Arial" charset="0"/>
            </a:endParaRPr>
          </a:p>
        </p:txBody>
      </p:sp>
      <p:sp>
        <p:nvSpPr>
          <p:cNvPr id="148487" name="Rechteck 3"/>
          <p:cNvSpPr>
            <a:spLocks noChangeArrowheads="1"/>
          </p:cNvSpPr>
          <p:nvPr/>
        </p:nvSpPr>
        <p:spPr bwMode="auto">
          <a:xfrm>
            <a:off x="4572000" y="1760538"/>
            <a:ext cx="45720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000000"/>
                </a:solidFill>
                <a:latin typeface=".SFUIText"/>
              </a:rPr>
              <a:t>Mai 2018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000000"/>
                </a:solidFill>
                <a:latin typeface=".SFUIText"/>
              </a:rPr>
              <a:t>Barbara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000000"/>
              </a:solidFill>
              <a:latin typeface=".SFUITex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i="1">
                <a:solidFill>
                  <a:srgbClr val="000000"/>
                </a:solidFill>
                <a:latin typeface=".SFUIText"/>
              </a:rPr>
              <a:t>Vielen Dank für die unvergesslichen Trommelstunden mit Mario gestern! Wir haben getrommelt, gesungen, getanzt und ganz viel gelacht.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i="1">
                <a:solidFill>
                  <a:srgbClr val="000000"/>
                </a:solidFill>
                <a:latin typeface=".SFUITex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i="1">
                <a:solidFill>
                  <a:srgbClr val="006600"/>
                </a:solidFill>
                <a:latin typeface=".SFUIText"/>
              </a:rPr>
              <a:t>Wir haben uns frei gefühlt, wie Kinder und unsere Leichtigkeit zurück gewonnen, die uns der Krebs genommen hat.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b="1" i="1">
              <a:solidFill>
                <a:srgbClr val="006600"/>
              </a:solidFill>
              <a:latin typeface=".SFUITex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i="1">
                <a:solidFill>
                  <a:srgbClr val="000000"/>
                </a:solidFill>
                <a:latin typeface=".SFUIText"/>
              </a:rPr>
              <a:t>Herzlichen Dank dafür!</a:t>
            </a:r>
          </a:p>
        </p:txBody>
      </p:sp>
      <p:sp>
        <p:nvSpPr>
          <p:cNvPr id="148488" name="Rechteck 3"/>
          <p:cNvSpPr>
            <a:spLocks noChangeArrowheads="1"/>
          </p:cNvSpPr>
          <p:nvPr/>
        </p:nvSpPr>
        <p:spPr bwMode="auto">
          <a:xfrm>
            <a:off x="481013" y="5992813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000000"/>
                </a:solidFill>
                <a:latin typeface=".SFUIText"/>
              </a:rPr>
              <a:t>Juni 2014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000000"/>
                </a:solidFill>
                <a:latin typeface=".SFUIText"/>
              </a:rPr>
              <a:t>Collage nach dem ersten Trommelevent</a:t>
            </a:r>
          </a:p>
        </p:txBody>
      </p:sp>
      <p:pic>
        <p:nvPicPr>
          <p:cNvPr id="14848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76238"/>
            <a:ext cx="1811337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68538" y="1628775"/>
            <a:ext cx="5688012" cy="4284663"/>
          </a:xfrm>
        </p:spPr>
        <p:txBody>
          <a:bodyPr/>
          <a:lstStyle/>
          <a:p>
            <a:pPr marL="0" indent="0" eaLnBrk="1" hangingPunct="1">
              <a:buClr>
                <a:srgbClr val="CF853A"/>
              </a:buClr>
            </a:pPr>
            <a:r>
              <a:rPr lang="de-DE" altLang="de-DE" sz="3600" b="1" smtClean="0">
                <a:solidFill>
                  <a:srgbClr val="006600"/>
                </a:solidFill>
              </a:rPr>
              <a:t>Singen als Therapie </a:t>
            </a:r>
          </a:p>
        </p:txBody>
      </p:sp>
      <p:pic>
        <p:nvPicPr>
          <p:cNvPr id="149507" name="Picture 2" descr="Bildergebnis für uniklinik köln singendes krankenha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3067050"/>
            <a:ext cx="2595562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Bildergebnis für uniklinik köln singendes krankenha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3128963"/>
            <a:ext cx="4006850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71550" y="1881188"/>
            <a:ext cx="3990975" cy="4284662"/>
          </a:xfrm>
        </p:spPr>
        <p:txBody>
          <a:bodyPr/>
          <a:lstStyle/>
          <a:p>
            <a:pPr marL="0" indent="0" eaLnBrk="1" hangingPunct="1"/>
            <a:endParaRPr lang="de-DE" altLang="de-DE" sz="1600" smtClean="0"/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</p:txBody>
      </p:sp>
      <p:pic>
        <p:nvPicPr>
          <p:cNvPr id="150531" name="Picture 2" descr="Bildergebnis für uniklinik köln singendes krankenha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25550"/>
            <a:ext cx="399097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4" descr="Ähnliches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2420938"/>
            <a:ext cx="4600575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D16DD-3B69-4F58-9344-A5B8D2C89E20}" type="slidenum">
              <a:rPr lang="de-DE"/>
              <a:pPr>
                <a:defRPr/>
              </a:pPr>
              <a:t>5</a:t>
            </a:fld>
            <a:endParaRPr lang="de-DE"/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3200" smtClean="0">
                <a:solidFill>
                  <a:schemeClr val="tx1"/>
                </a:solidFill>
              </a:rPr>
              <a:t>Naturheilverfahren/Komplementärmedizin</a:t>
            </a:r>
            <a:r>
              <a:rPr lang="de-DE" altLang="de-DE" sz="3200" b="1" i="1" smtClean="0">
                <a:solidFill>
                  <a:schemeClr val="tx1"/>
                </a:solidFill>
              </a:rPr>
              <a:t> Grundlage</a:t>
            </a:r>
          </a:p>
        </p:txBody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de-DE" sz="2400" smtClean="0"/>
              <a:t>    </a:t>
            </a:r>
          </a:p>
          <a:p>
            <a:pPr eaLnBrk="1" hangingPunct="1">
              <a:buFontTx/>
              <a:buNone/>
            </a:pPr>
            <a:r>
              <a:rPr lang="de-DE" altLang="de-DE" sz="2400" smtClean="0"/>
              <a:t>wissenschaftlich orientierte und „schulmedizinisch anerkannte </a:t>
            </a:r>
            <a:r>
              <a:rPr lang="de-DE" altLang="de-DE" sz="2400" b="1" smtClean="0">
                <a:solidFill>
                  <a:srgbClr val="006600"/>
                </a:solidFill>
              </a:rPr>
              <a:t>klassische Naturheilkunde</a:t>
            </a:r>
            <a:r>
              <a:rPr lang="de-DE" altLang="de-DE" smtClean="0">
                <a:solidFill>
                  <a:srgbClr val="FF0000"/>
                </a:solidFill>
              </a:rPr>
              <a:t> </a:t>
            </a:r>
            <a:r>
              <a:rPr lang="de-DE" altLang="de-DE" sz="2400" smtClean="0"/>
              <a:t>behandelt mit</a:t>
            </a:r>
          </a:p>
          <a:p>
            <a:pPr eaLnBrk="1" hangingPunct="1">
              <a:buFontTx/>
              <a:buNone/>
            </a:pPr>
            <a:endParaRPr lang="de-DE" altLang="de-DE" sz="2400" smtClean="0"/>
          </a:p>
          <a:p>
            <a:pPr eaLnBrk="1" hangingPunct="1">
              <a:buFontTx/>
              <a:buNone/>
            </a:pPr>
            <a:r>
              <a:rPr lang="de-DE" altLang="de-DE" sz="2400" smtClean="0"/>
              <a:t>     </a:t>
            </a:r>
            <a:r>
              <a:rPr lang="de-DE" altLang="de-DE" sz="2000" smtClean="0">
                <a:cs typeface="Times New Roman" pitchFamily="18" charset="0"/>
              </a:rPr>
              <a:t>•  naturbelassenen Stoffen der Umwelt</a:t>
            </a:r>
          </a:p>
          <a:p>
            <a:pPr eaLnBrk="1" hangingPunct="1">
              <a:buFontTx/>
              <a:buNone/>
            </a:pPr>
            <a:r>
              <a:rPr lang="de-DE" altLang="de-DE" sz="2000" smtClean="0">
                <a:cs typeface="Times New Roman" pitchFamily="18" charset="0"/>
              </a:rPr>
              <a:t>         </a:t>
            </a:r>
            <a:r>
              <a:rPr lang="de-DE" altLang="de-DE" sz="2000" b="1" i="1" smtClean="0">
                <a:solidFill>
                  <a:srgbClr val="006600"/>
                </a:solidFill>
                <a:cs typeface="Times New Roman" pitchFamily="18" charset="0"/>
              </a:rPr>
              <a:t>u.a. Phytotherapie; Ernährungstherapie</a:t>
            </a:r>
          </a:p>
          <a:p>
            <a:pPr eaLnBrk="1" hangingPunct="1">
              <a:buFontTx/>
              <a:buNone/>
            </a:pPr>
            <a:r>
              <a:rPr lang="de-DE" altLang="de-DE" sz="2000" smtClean="0">
                <a:cs typeface="Times New Roman" pitchFamily="18" charset="0"/>
              </a:rPr>
              <a:t>      •  Prozessen, die natürlichen Lebensvorgängen entsprechen</a:t>
            </a:r>
          </a:p>
          <a:p>
            <a:pPr eaLnBrk="1" hangingPunct="1">
              <a:buFontTx/>
              <a:buNone/>
            </a:pPr>
            <a:r>
              <a:rPr lang="de-DE" altLang="de-DE" sz="2000" smtClean="0">
                <a:cs typeface="Times New Roman" pitchFamily="18" charset="0"/>
              </a:rPr>
              <a:t>         </a:t>
            </a:r>
            <a:r>
              <a:rPr lang="de-DE" altLang="de-DE" sz="2000" b="1" i="1" smtClean="0">
                <a:solidFill>
                  <a:srgbClr val="006600"/>
                </a:solidFill>
                <a:cs typeface="Times New Roman" pitchFamily="18" charset="0"/>
              </a:rPr>
              <a:t>u.a. Bewegungstherapie; Hydrotherapie; Ordnungstherapie</a:t>
            </a:r>
          </a:p>
          <a:p>
            <a:pPr eaLnBrk="1" hangingPunct="1">
              <a:buFontTx/>
              <a:buNone/>
            </a:pPr>
            <a:endParaRPr lang="de-DE" altLang="de-DE" sz="2000" b="1" i="1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de-DE" altLang="de-DE" sz="2000" smtClean="0">
                <a:cs typeface="Times New Roman" pitchFamily="18" charset="0"/>
              </a:rPr>
              <a:t>       5 Kneipp‘schen Säulen nach Sebastian Kneipp (1821-1897)</a:t>
            </a:r>
            <a:endParaRPr lang="de-DE" altLang="de-DE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708275" y="1125538"/>
            <a:ext cx="3990975" cy="4283075"/>
          </a:xfrm>
        </p:spPr>
        <p:txBody>
          <a:bodyPr/>
          <a:lstStyle/>
          <a:p>
            <a:pPr marL="0" indent="0" eaLnBrk="1" hangingPunct="1"/>
            <a:r>
              <a:rPr lang="de-DE" altLang="de-DE" sz="3600" b="1" smtClean="0">
                <a:solidFill>
                  <a:srgbClr val="006600"/>
                </a:solidFill>
              </a:rPr>
              <a:t>Tanz Therapie </a:t>
            </a:r>
          </a:p>
        </p:txBody>
      </p:sp>
      <p:pic>
        <p:nvPicPr>
          <p:cNvPr id="151555" name="Picture 2" descr="Bildergebnis für tanztherapie bei kre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52788"/>
            <a:ext cx="406082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 descr="Ähnliches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33550"/>
            <a:ext cx="3511550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6" descr="Bildergebnis für tanztherapie bei kre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16113"/>
            <a:ext cx="40862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78100" y="1268413"/>
            <a:ext cx="5378450" cy="4284662"/>
          </a:xfrm>
        </p:spPr>
        <p:txBody>
          <a:bodyPr/>
          <a:lstStyle/>
          <a:p>
            <a:pPr marL="0" indent="0" eaLnBrk="1" hangingPunct="1"/>
            <a:r>
              <a:rPr lang="de-DE" altLang="de-DE" sz="3600" b="1" smtClean="0">
                <a:solidFill>
                  <a:srgbClr val="006600"/>
                </a:solidFill>
              </a:rPr>
              <a:t>Malen als Therapie</a:t>
            </a:r>
          </a:p>
        </p:txBody>
      </p:sp>
      <p:pic>
        <p:nvPicPr>
          <p:cNvPr id="152579" name="Picture 2" descr="Bildergebnis für Maltherapie bei kre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490788"/>
            <a:ext cx="41179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4" descr="Bildergebnis für bastel platzieren bei kre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2543175"/>
            <a:ext cx="4408487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71550" y="1881188"/>
            <a:ext cx="3990975" cy="4284662"/>
          </a:xfrm>
        </p:spPr>
        <p:txBody>
          <a:bodyPr/>
          <a:lstStyle/>
          <a:p>
            <a:pPr marL="0" indent="0" eaLnBrk="1" hangingPunct="1"/>
            <a:endParaRPr lang="de-DE" altLang="de-DE" sz="1600" smtClean="0"/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</p:txBody>
      </p:sp>
      <p:pic>
        <p:nvPicPr>
          <p:cNvPr id="153603" name="Picture 2" descr="Bildergebnis für Schreibtherapie bei kre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2952750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 descr="Ähnliches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565400"/>
            <a:ext cx="2090737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316163" y="1052513"/>
            <a:ext cx="523716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b="1" kern="0" dirty="0">
                <a:solidFill>
                  <a:srgbClr val="006600"/>
                </a:solidFill>
                <a:latin typeface="Arial"/>
                <a:cs typeface="Arial"/>
              </a:rPr>
              <a:t>Schreiben als Therapie</a:t>
            </a:r>
            <a:endParaRPr lang="de-DE" sz="3600" kern="0" dirty="0">
              <a:solidFill>
                <a:srgbClr val="006600"/>
              </a:solidFill>
            </a:endParaRPr>
          </a:p>
        </p:txBody>
      </p:sp>
      <p:pic>
        <p:nvPicPr>
          <p:cNvPr id="153606" name="Picture 7" descr="Bildergebnis für claudia lau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1981200"/>
            <a:ext cx="299243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71550" y="1881188"/>
            <a:ext cx="3990975" cy="4284662"/>
          </a:xfrm>
        </p:spPr>
        <p:txBody>
          <a:bodyPr/>
          <a:lstStyle/>
          <a:p>
            <a:pPr marL="0" indent="0" eaLnBrk="1" hangingPunct="1"/>
            <a:endParaRPr lang="de-DE" altLang="de-DE" sz="1600" smtClean="0"/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</p:txBody>
      </p:sp>
      <p:pic>
        <p:nvPicPr>
          <p:cNvPr id="154627" name="Picture 2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714500"/>
            <a:ext cx="428942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4" descr="https://www.fembooks.de/media/image/product/6923/lg/ellen-heidboehmer-time-out-fuer-mama-entspannungsuebungen-fuer-zwischendur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81138"/>
            <a:ext cx="3311525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71550" y="1881188"/>
            <a:ext cx="3990975" cy="4284662"/>
          </a:xfrm>
        </p:spPr>
        <p:txBody>
          <a:bodyPr/>
          <a:lstStyle/>
          <a:p>
            <a:pPr marL="0" indent="0" eaLnBrk="1" hangingPunct="1"/>
            <a:endParaRPr lang="de-DE" altLang="de-DE" sz="1600" smtClean="0"/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</p:txBody>
      </p:sp>
      <p:pic>
        <p:nvPicPr>
          <p:cNvPr id="155651" name="Picture 6" descr="Bildergebnis für Entspannungsübungen bei kre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81075"/>
            <a:ext cx="5551487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71550" y="1881188"/>
            <a:ext cx="3990975" cy="4284662"/>
          </a:xfrm>
        </p:spPr>
        <p:txBody>
          <a:bodyPr/>
          <a:lstStyle/>
          <a:p>
            <a:pPr marL="0" indent="0" eaLnBrk="1" hangingPunct="1"/>
            <a:endParaRPr lang="de-DE" altLang="de-DE" sz="1600" smtClean="0"/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800" b="1" smtClean="0">
              <a:solidFill>
                <a:srgbClr val="006600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000" b="1" smtClean="0">
              <a:solidFill>
                <a:srgbClr val="FF0066"/>
              </a:solidFill>
            </a:endParaRPr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/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  <a:p>
            <a:pPr marL="0" indent="0" eaLnBrk="1" hangingPunct="1"/>
            <a:endParaRPr lang="de-DE" altLang="de-DE" sz="1600" b="1" smtClean="0">
              <a:solidFill>
                <a:srgbClr val="000099"/>
              </a:solidFill>
            </a:endParaRPr>
          </a:p>
        </p:txBody>
      </p:sp>
      <p:pic>
        <p:nvPicPr>
          <p:cNvPr id="156675" name="Picture 4" descr="Bildergebnis für schminkkurse für krebspatientin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765175"/>
            <a:ext cx="338455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8" descr="Ähnliches F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36004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Picture 10" descr="Bildergebnis für fotoshooting für krebspatientinn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4149725"/>
            <a:ext cx="370205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ure 12" descr="Bildergebnis für kopfbedeckungen perücken für krebspatient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2794000"/>
            <a:ext cx="23812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14" descr="Bildergebnis für perücken für krebspatient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583113"/>
            <a:ext cx="28130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D1D18-1A40-412B-AF75-B52233F0AADC}" type="slidenum">
              <a:rPr lang="de-DE"/>
              <a:pPr>
                <a:defRPr/>
              </a:pPr>
              <a:t>6</a:t>
            </a:fld>
            <a:endParaRPr lang="de-DE"/>
          </a:p>
        </p:txBody>
      </p:sp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3200" smtClean="0">
                <a:solidFill>
                  <a:schemeClr val="tx1"/>
                </a:solidFill>
              </a:rPr>
              <a:t>Naturheilverfahren / Komplementärmedizin</a:t>
            </a:r>
            <a:r>
              <a:rPr lang="de-DE" altLang="de-DE" sz="3600" smtClean="0">
                <a:solidFill>
                  <a:schemeClr val="tx1"/>
                </a:solidFill>
              </a:rPr>
              <a:t/>
            </a:r>
            <a:br>
              <a:rPr lang="de-DE" altLang="de-DE" sz="3600" smtClean="0">
                <a:solidFill>
                  <a:schemeClr val="tx1"/>
                </a:solidFill>
              </a:rPr>
            </a:br>
            <a:r>
              <a:rPr lang="de-DE" altLang="de-DE" sz="3600" b="1" i="1" smtClean="0">
                <a:solidFill>
                  <a:schemeClr val="tx1"/>
                </a:solidFill>
              </a:rPr>
              <a:t>Relevanz</a:t>
            </a:r>
          </a:p>
        </p:txBody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z="2800" smtClean="0"/>
          </a:p>
          <a:p>
            <a:pPr eaLnBrk="1" hangingPunct="1"/>
            <a:r>
              <a:rPr lang="de-DE" altLang="de-DE" sz="2800" smtClean="0"/>
              <a:t>ca. </a:t>
            </a:r>
            <a:r>
              <a:rPr lang="de-DE" altLang="de-DE" sz="2800" b="1" smtClean="0">
                <a:solidFill>
                  <a:srgbClr val="006600"/>
                </a:solidFill>
              </a:rPr>
              <a:t>80%</a:t>
            </a:r>
            <a:r>
              <a:rPr lang="de-DE" altLang="de-DE" sz="2800" smtClean="0"/>
              <a:t> aller Deutschen </a:t>
            </a:r>
          </a:p>
          <a:p>
            <a:pPr eaLnBrk="1" hangingPunct="1">
              <a:buFontTx/>
              <a:buNone/>
            </a:pPr>
            <a:r>
              <a:rPr lang="de-DE" altLang="de-DE" sz="2800" smtClean="0"/>
              <a:t>    </a:t>
            </a:r>
            <a:r>
              <a:rPr lang="de-DE" altLang="de-DE" sz="2800" b="1" smtClean="0">
                <a:solidFill>
                  <a:srgbClr val="006600"/>
                </a:solidFill>
              </a:rPr>
              <a:t>kennen NHV / wenden NHV</a:t>
            </a:r>
            <a:r>
              <a:rPr lang="de-DE" altLang="de-DE" sz="2800" smtClean="0"/>
              <a:t> an</a:t>
            </a:r>
          </a:p>
          <a:p>
            <a:pPr eaLnBrk="1" hangingPunct="1">
              <a:buFontTx/>
              <a:buNone/>
            </a:pPr>
            <a:r>
              <a:rPr lang="de-DE" altLang="de-DE" sz="2800" smtClean="0"/>
              <a:t>    </a:t>
            </a:r>
            <a:r>
              <a:rPr lang="de-DE" altLang="de-DE" sz="2400" smtClean="0">
                <a:cs typeface="Times New Roman" pitchFamily="18" charset="0"/>
              </a:rPr>
              <a:t>•  meist bei selbstlimitierenden</a:t>
            </a:r>
            <a:r>
              <a:rPr lang="de-DE" altLang="de-DE" sz="2800" smtClean="0">
                <a:cs typeface="Times New Roman" pitchFamily="18" charset="0"/>
              </a:rPr>
              <a:t> </a:t>
            </a:r>
            <a:r>
              <a:rPr lang="de-DE" altLang="de-DE" sz="2400" smtClean="0">
                <a:cs typeface="Times New Roman" pitchFamily="18" charset="0"/>
              </a:rPr>
              <a:t>Erkrankungen</a:t>
            </a:r>
          </a:p>
          <a:p>
            <a:pPr eaLnBrk="1" hangingPunct="1">
              <a:buFontTx/>
              <a:buNone/>
            </a:pPr>
            <a:endParaRPr lang="de-DE" altLang="de-DE" sz="2400" smtClean="0"/>
          </a:p>
          <a:p>
            <a:pPr eaLnBrk="1" hangingPunct="1">
              <a:buFontTx/>
              <a:buNone/>
            </a:pPr>
            <a:r>
              <a:rPr lang="de-DE" altLang="de-DE" sz="2800" smtClean="0">
                <a:cs typeface="Times New Roman" pitchFamily="18" charset="0"/>
              </a:rPr>
              <a:t>•  ca. </a:t>
            </a:r>
            <a:r>
              <a:rPr lang="de-DE" altLang="de-DE" sz="2800" b="1" smtClean="0">
                <a:solidFill>
                  <a:srgbClr val="006600"/>
                </a:solidFill>
                <a:cs typeface="Times New Roman" pitchFamily="18" charset="0"/>
              </a:rPr>
              <a:t>80% aller onkologischen Patienten/Innen</a:t>
            </a:r>
          </a:p>
          <a:p>
            <a:pPr eaLnBrk="1" hangingPunct="1">
              <a:buFontTx/>
              <a:buNone/>
            </a:pPr>
            <a:r>
              <a:rPr lang="de-DE" altLang="de-DE" sz="2800" b="1" smtClean="0">
                <a:solidFill>
                  <a:srgbClr val="006600"/>
                </a:solidFill>
                <a:cs typeface="Times New Roman" pitchFamily="18" charset="0"/>
              </a:rPr>
              <a:t>    wenden NHV / komplementäre Verfahren an</a:t>
            </a:r>
          </a:p>
          <a:p>
            <a:pPr eaLnBrk="1" hangingPunct="1">
              <a:buFontTx/>
              <a:buNone/>
            </a:pPr>
            <a:r>
              <a:rPr lang="de-DE" altLang="de-DE" sz="2800" smtClean="0">
                <a:cs typeface="Times New Roman" pitchFamily="18" charset="0"/>
              </a:rPr>
              <a:t>    </a:t>
            </a:r>
            <a:r>
              <a:rPr lang="de-DE" altLang="de-DE" sz="2400" smtClean="0">
                <a:cs typeface="Times New Roman" pitchFamily="18" charset="0"/>
              </a:rPr>
              <a:t>•  meist ohne Information des Onkologen</a:t>
            </a:r>
          </a:p>
          <a:p>
            <a:pPr eaLnBrk="1" hangingPunct="1">
              <a:buFontTx/>
              <a:buNone/>
            </a:pPr>
            <a:r>
              <a:rPr lang="de-DE" altLang="de-DE" sz="2400" smtClean="0"/>
              <a:t>                                                     </a:t>
            </a:r>
            <a:r>
              <a:rPr lang="de-DE" altLang="de-DE" sz="1400" b="1" smtClean="0">
                <a:solidFill>
                  <a:srgbClr val="FF0066"/>
                </a:solidFill>
              </a:rPr>
              <a:t>Umfrage des Allensbach Inst. 2003/10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B2C89-545F-421A-8F6E-402BFA13E1CD}" type="slidenum">
              <a:rPr lang="de-DE"/>
              <a:pPr>
                <a:defRPr/>
              </a:pPr>
              <a:t>7</a:t>
            </a:fld>
            <a:endParaRPr lang="de-DE"/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3200" smtClean="0">
                <a:solidFill>
                  <a:schemeClr val="tx1"/>
                </a:solidFill>
              </a:rPr>
              <a:t>Naturheilverfahren / Komplementärmedizin</a:t>
            </a:r>
            <a:r>
              <a:rPr lang="de-DE" altLang="de-DE" sz="3600" smtClean="0">
                <a:solidFill>
                  <a:schemeClr val="tx1"/>
                </a:solidFill>
              </a:rPr>
              <a:t/>
            </a:r>
            <a:br>
              <a:rPr lang="de-DE" altLang="de-DE" sz="3600" smtClean="0">
                <a:solidFill>
                  <a:schemeClr val="tx1"/>
                </a:solidFill>
              </a:rPr>
            </a:br>
            <a:r>
              <a:rPr lang="de-DE" altLang="de-DE" sz="3600" b="1" i="1" smtClean="0">
                <a:solidFill>
                  <a:schemeClr val="tx1"/>
                </a:solidFill>
              </a:rPr>
              <a:t>Rationale</a:t>
            </a:r>
          </a:p>
        </p:txBody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de-DE" altLang="de-DE" sz="2800" b="1" smtClean="0">
              <a:solidFill>
                <a:schemeClr val="accent2"/>
              </a:solidFill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de-DE" altLang="de-DE" sz="2800" b="1" smtClean="0">
                <a:solidFill>
                  <a:srgbClr val="006600"/>
                </a:solidFill>
                <a:cs typeface="Times New Roman" pitchFamily="18" charset="0"/>
              </a:rPr>
              <a:t>• </a:t>
            </a:r>
            <a:r>
              <a:rPr lang="de-DE" altLang="de-DE" sz="2800" b="1" smtClean="0">
                <a:solidFill>
                  <a:srgbClr val="006600"/>
                </a:solidFill>
              </a:rPr>
              <a:t>Prophylaxe</a:t>
            </a:r>
          </a:p>
          <a:p>
            <a:pPr eaLnBrk="1" hangingPunct="1">
              <a:buFontTx/>
              <a:buNone/>
            </a:pPr>
            <a:r>
              <a:rPr lang="de-DE" altLang="de-DE" sz="2000" smtClean="0"/>
              <a:t>   an der  Gesunderhaltung beteiligen</a:t>
            </a:r>
          </a:p>
          <a:p>
            <a:pPr eaLnBrk="1" hangingPunct="1">
              <a:buFontTx/>
              <a:buNone/>
            </a:pPr>
            <a:r>
              <a:rPr lang="de-DE" altLang="de-DE" sz="2000" smtClean="0"/>
              <a:t>   Regulation körpereigener Regelkreise  (Hormon-, Immunsystem etc.)</a:t>
            </a:r>
          </a:p>
          <a:p>
            <a:pPr eaLnBrk="1" hangingPunct="1">
              <a:buFontTx/>
              <a:buNone/>
            </a:pPr>
            <a:endParaRPr lang="de-DE" altLang="de-DE" sz="2000" smtClean="0"/>
          </a:p>
          <a:p>
            <a:pPr eaLnBrk="1" hangingPunct="1">
              <a:buFontTx/>
              <a:buNone/>
            </a:pPr>
            <a:r>
              <a:rPr lang="de-DE" altLang="de-DE" sz="2800" b="1" smtClean="0">
                <a:solidFill>
                  <a:srgbClr val="006600"/>
                </a:solidFill>
                <a:cs typeface="Times New Roman" pitchFamily="18" charset="0"/>
              </a:rPr>
              <a:t>•</a:t>
            </a:r>
            <a:r>
              <a:rPr lang="de-DE" altLang="de-DE" sz="2800" b="1" smtClean="0">
                <a:solidFill>
                  <a:srgbClr val="006600"/>
                </a:solidFill>
              </a:rPr>
              <a:t> Therapie</a:t>
            </a:r>
          </a:p>
          <a:p>
            <a:pPr eaLnBrk="1" hangingPunct="1">
              <a:buFontTx/>
              <a:buNone/>
            </a:pPr>
            <a:r>
              <a:rPr lang="de-DE" altLang="de-DE" sz="2000" smtClean="0"/>
              <a:t>   an der Überwindung von Krankheiten aktiv teilzunehmen</a:t>
            </a:r>
          </a:p>
          <a:p>
            <a:pPr eaLnBrk="1" hangingPunct="1">
              <a:buFontTx/>
              <a:buNone/>
            </a:pPr>
            <a:r>
              <a:rPr lang="de-DE" altLang="de-DE" sz="2000" smtClean="0"/>
              <a:t>   Optimierung der Standardtherapie</a:t>
            </a:r>
          </a:p>
          <a:p>
            <a:pPr eaLnBrk="1" hangingPunct="1">
              <a:buFontTx/>
              <a:buNone/>
            </a:pPr>
            <a:r>
              <a:rPr lang="de-DE" altLang="de-DE" sz="2000" smtClean="0"/>
              <a:t>   Aktivierung des Immunsystems </a:t>
            </a:r>
            <a:r>
              <a:rPr lang="de-DE" altLang="de-DE" sz="2000" b="1" smtClean="0">
                <a:solidFill>
                  <a:srgbClr val="FF0000"/>
                </a:solidFill>
              </a:rPr>
              <a:t>(!?)</a:t>
            </a:r>
          </a:p>
          <a:p>
            <a:pPr eaLnBrk="1" hangingPunct="1">
              <a:buFontTx/>
              <a:buNone/>
            </a:pPr>
            <a:r>
              <a:rPr lang="de-DE" altLang="de-DE" sz="2000" smtClean="0">
                <a:solidFill>
                  <a:srgbClr val="FF0000"/>
                </a:solidFill>
              </a:rPr>
              <a:t>    </a:t>
            </a:r>
            <a:r>
              <a:rPr lang="de-DE" altLang="de-DE" sz="2000" smtClean="0"/>
              <a:t>zuweilen</a:t>
            </a:r>
            <a:r>
              <a:rPr lang="de-DE" altLang="de-DE" sz="2000" smtClean="0">
                <a:solidFill>
                  <a:srgbClr val="FF0000"/>
                </a:solidFill>
              </a:rPr>
              <a:t> „fälschlich“ als alternative Möglichkeit </a:t>
            </a:r>
            <a:r>
              <a:rPr lang="de-DE" altLang="de-DE" sz="2000" smtClean="0"/>
              <a:t>suggeriert</a:t>
            </a:r>
          </a:p>
          <a:p>
            <a:pPr eaLnBrk="1" hangingPunct="1">
              <a:buFontTx/>
              <a:buNone/>
            </a:pPr>
            <a:r>
              <a:rPr lang="de-DE" altLang="de-DE" sz="2000" smtClean="0">
                <a:solidFill>
                  <a:srgbClr val="FF0000"/>
                </a:solidFill>
              </a:rPr>
              <a:t>    </a:t>
            </a:r>
          </a:p>
          <a:p>
            <a:pPr eaLnBrk="1" hangingPunct="1">
              <a:buFontTx/>
              <a:buNone/>
            </a:pPr>
            <a:endParaRPr lang="de-DE" altLang="de-DE" sz="200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de-DE" altLang="de-DE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341438"/>
            <a:ext cx="7561263" cy="406400"/>
          </a:xfrm>
        </p:spPr>
        <p:txBody>
          <a:bodyPr/>
          <a:lstStyle/>
          <a:p>
            <a:pPr eaLnBrk="1" hangingPunct="1"/>
            <a:r>
              <a:rPr lang="en-GB" altLang="de-DE" sz="2800" smtClean="0">
                <a:solidFill>
                  <a:schemeClr val="tx1"/>
                </a:solidFill>
              </a:rPr>
              <a:t>Komplementärmedizin (Definition)</a:t>
            </a:r>
            <a:endParaRPr lang="en-GB" altLang="de-DE" sz="1600" smtClean="0">
              <a:solidFill>
                <a:schemeClr val="tx1"/>
              </a:solidFill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0225" y="1916113"/>
            <a:ext cx="8505825" cy="46101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2400" b="1" smtClean="0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de-DE" altLang="de-DE" sz="2400" b="1" smtClean="0">
                <a:solidFill>
                  <a:srgbClr val="FF0000"/>
                </a:solidFill>
              </a:rPr>
              <a:t> keine (Krebs)Therapie</a:t>
            </a:r>
          </a:p>
          <a:p>
            <a:pPr eaLnBrk="1" hangingPunct="1">
              <a:lnSpc>
                <a:spcPct val="85000"/>
              </a:lnSpc>
            </a:pPr>
            <a:endParaRPr lang="de-DE" altLang="de-DE" sz="18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endParaRPr lang="de-DE" altLang="de-DE" sz="18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1800" b="1" smtClean="0">
                <a:solidFill>
                  <a:srgbClr val="006600"/>
                </a:solidFill>
                <a:sym typeface="Symbol" pitchFamily="18" charset="2"/>
              </a:rPr>
              <a:t> vorbeugen</a:t>
            </a:r>
            <a:r>
              <a:rPr lang="de-DE" altLang="de-DE" sz="1800" b="1" smtClean="0"/>
              <a:t> </a:t>
            </a:r>
          </a:p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FF0000"/>
              </a:solidFill>
              <a:sym typeface="Symbol" pitchFamily="18" charset="2"/>
            </a:endParaRP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r>
              <a:rPr lang="de-DE" altLang="de-DE" sz="1800" b="1" smtClean="0">
                <a:solidFill>
                  <a:srgbClr val="006600"/>
                </a:solidFill>
                <a:sym typeface="Symbol" pitchFamily="18" charset="2"/>
              </a:rPr>
              <a:t></a:t>
            </a:r>
            <a:r>
              <a:rPr lang="de-DE" altLang="de-DE" sz="1400" b="1" smtClean="0">
                <a:solidFill>
                  <a:srgbClr val="006600"/>
                </a:solidFill>
                <a:sym typeface="Symbol" pitchFamily="18" charset="2"/>
              </a:rPr>
              <a:t>  </a:t>
            </a:r>
            <a:r>
              <a:rPr lang="de-DE" altLang="de-DE" sz="1800" b="1" smtClean="0">
                <a:solidFill>
                  <a:srgbClr val="006600"/>
                </a:solidFill>
              </a:rPr>
              <a:t>Nebenwirkungen</a:t>
            </a:r>
            <a:r>
              <a:rPr lang="de-DE" altLang="de-DE" sz="1400" smtClean="0">
                <a:solidFill>
                  <a:srgbClr val="000099"/>
                </a:solidFill>
              </a:rPr>
              <a:t> </a:t>
            </a:r>
            <a:r>
              <a:rPr lang="de-DE" altLang="de-DE" sz="1800" b="1" smtClean="0">
                <a:solidFill>
                  <a:srgbClr val="006600"/>
                </a:solidFill>
              </a:rPr>
              <a:t>reduzieren</a:t>
            </a:r>
            <a:r>
              <a:rPr lang="de-DE" altLang="de-DE" sz="1800" smtClean="0"/>
              <a:t> </a:t>
            </a:r>
            <a:endParaRPr lang="de-DE" altLang="de-DE" sz="14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endParaRPr lang="de-DE" altLang="de-DE" sz="14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r>
              <a:rPr lang="de-DE" altLang="de-DE" sz="1400" smtClean="0"/>
              <a:t> </a:t>
            </a:r>
            <a:r>
              <a:rPr lang="de-DE" altLang="de-DE" sz="1800" b="1" smtClean="0">
                <a:solidFill>
                  <a:srgbClr val="006600"/>
                </a:solidFill>
                <a:sym typeface="Symbol" pitchFamily="18" charset="2"/>
              </a:rPr>
              <a:t></a:t>
            </a:r>
            <a:r>
              <a:rPr lang="de-DE" altLang="de-DE" sz="1400" smtClean="0"/>
              <a:t>  </a:t>
            </a:r>
            <a:r>
              <a:rPr lang="de-DE" altLang="de-DE" sz="1800" b="1" smtClean="0">
                <a:solidFill>
                  <a:srgbClr val="006600"/>
                </a:solidFill>
              </a:rPr>
              <a:t>Dosierung und Zeitschema</a:t>
            </a:r>
          </a:p>
          <a:p>
            <a:pPr eaLnBrk="1" hangingPunct="1">
              <a:lnSpc>
                <a:spcPct val="85000"/>
              </a:lnSpc>
              <a:buFont typeface="Symbol" pitchFamily="18" charset="2"/>
              <a:buNone/>
            </a:pPr>
            <a:r>
              <a:rPr lang="de-DE" altLang="de-DE" sz="1800" b="1" smtClean="0">
                <a:solidFill>
                  <a:srgbClr val="006600"/>
                </a:solidFill>
              </a:rPr>
              <a:t>    der CT/ST optimieren                          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400" smtClean="0"/>
              <a:t>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400" smtClean="0"/>
              <a:t> </a:t>
            </a:r>
          </a:p>
          <a:p>
            <a:pPr eaLnBrk="1" hangingPunct="1">
              <a:lnSpc>
                <a:spcPct val="85000"/>
              </a:lnSpc>
            </a:pPr>
            <a:endParaRPr lang="de-DE" altLang="de-DE" sz="16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1600" b="1" smtClean="0">
                <a:solidFill>
                  <a:srgbClr val="006600"/>
                </a:solidFill>
              </a:rPr>
              <a:t>► </a:t>
            </a:r>
            <a:r>
              <a:rPr lang="de-DE" altLang="de-DE" b="1" smtClean="0">
                <a:solidFill>
                  <a:srgbClr val="006600"/>
                </a:solidFill>
              </a:rPr>
              <a:t>Basismaßnahmen </a:t>
            </a:r>
            <a:r>
              <a:rPr lang="de-DE" altLang="de-DE" sz="1600" b="1" smtClean="0">
                <a:solidFill>
                  <a:srgbClr val="006600"/>
                </a:solidFill>
              </a:rPr>
              <a:t>+ </a:t>
            </a:r>
            <a:r>
              <a:rPr lang="de-DE" altLang="de-DE" sz="1400" b="1" smtClean="0">
                <a:solidFill>
                  <a:srgbClr val="006600"/>
                </a:solidFill>
              </a:rPr>
              <a:t>bedarfsangepasste Maßnahmen   </a:t>
            </a:r>
            <a:r>
              <a:rPr lang="de-DE" altLang="de-DE" sz="1400" b="1" smtClean="0">
                <a:solidFill>
                  <a:srgbClr val="FF00FF"/>
                </a:solidFill>
              </a:rPr>
              <a:t>www.komplementaermethoden.de</a:t>
            </a:r>
          </a:p>
          <a:p>
            <a:pPr eaLnBrk="1" hangingPunct="1">
              <a:lnSpc>
                <a:spcPct val="85000"/>
              </a:lnSpc>
            </a:pPr>
            <a:endParaRPr lang="de-DE" altLang="de-DE" sz="14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de-DE" altLang="de-DE" sz="1400" b="1" smtClean="0">
                <a:solidFill>
                  <a:srgbClr val="006600"/>
                </a:solidFill>
              </a:rPr>
              <a:t>                                                                                                                 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600" b="1" smtClean="0">
                <a:solidFill>
                  <a:srgbClr val="006600"/>
                </a:solidFill>
              </a:rPr>
              <a:t>                                                                                                   </a:t>
            </a:r>
            <a:r>
              <a:rPr lang="de-DE" altLang="de-DE" sz="1400" b="1" smtClean="0">
                <a:solidFill>
                  <a:srgbClr val="006600"/>
                </a:solidFill>
              </a:rPr>
              <a:t>                                                                                                                      </a:t>
            </a:r>
            <a:r>
              <a:rPr lang="de-DE" altLang="de-DE" sz="1600" b="1" smtClean="0">
                <a:solidFill>
                  <a:srgbClr val="000099"/>
                </a:solidFill>
              </a:rPr>
              <a:t>            </a:t>
            </a:r>
          </a:p>
          <a:p>
            <a:pPr eaLnBrk="1" hangingPunct="1">
              <a:lnSpc>
                <a:spcPct val="85000"/>
              </a:lnSpc>
            </a:pPr>
            <a:r>
              <a:rPr lang="de-DE" altLang="de-DE" sz="1400" smtClean="0">
                <a:solidFill>
                  <a:srgbClr val="000099"/>
                </a:solidFill>
              </a:rPr>
              <a:t>                 </a:t>
            </a:r>
          </a:p>
        </p:txBody>
      </p:sp>
      <p:pic>
        <p:nvPicPr>
          <p:cNvPr id="108548" name="Picture 7" descr="D:\Gemeinsame Dokumente\Kompl_Methoden_Tit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916113"/>
            <a:ext cx="28194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0813" y="1897063"/>
            <a:ext cx="5472112" cy="4284662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de-DE" altLang="de-DE" sz="2400" b="1" smtClean="0">
                <a:solidFill>
                  <a:srgbClr val="FF0000"/>
                </a:solidFill>
              </a:rPr>
              <a:t>      </a:t>
            </a:r>
          </a:p>
          <a:p>
            <a:pPr eaLnBrk="1" hangingPunct="1">
              <a:lnSpc>
                <a:spcPct val="95000"/>
              </a:lnSpc>
            </a:pPr>
            <a:endParaRPr lang="de-DE" altLang="de-DE" sz="24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5000"/>
              </a:lnSpc>
            </a:pPr>
            <a:r>
              <a:rPr lang="de-DE" altLang="de-DE" sz="2400" b="1" smtClean="0">
                <a:solidFill>
                  <a:srgbClr val="FF0000"/>
                </a:solidFill>
              </a:rPr>
              <a:t>      Diät? </a:t>
            </a:r>
          </a:p>
          <a:p>
            <a:pPr eaLnBrk="1" hangingPunct="1">
              <a:lnSpc>
                <a:spcPct val="95000"/>
              </a:lnSpc>
            </a:pPr>
            <a:r>
              <a:rPr lang="de-DE" altLang="de-DE" sz="2400" b="1" smtClean="0">
                <a:solidFill>
                  <a:srgbClr val="FF0000"/>
                </a:solidFill>
              </a:rPr>
              <a:t>  </a:t>
            </a:r>
            <a:endParaRPr lang="de-DE" altLang="de-DE" sz="2400" b="1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95000"/>
              </a:lnSpc>
            </a:pPr>
            <a:endParaRPr lang="de-DE" altLang="de-DE" sz="2400" b="1" smtClean="0">
              <a:solidFill>
                <a:srgbClr val="006600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de-DE" altLang="de-DE" b="1" smtClean="0">
                <a:solidFill>
                  <a:srgbClr val="FF0000"/>
                </a:solidFill>
              </a:rPr>
              <a:t>                                     </a:t>
            </a:r>
            <a:r>
              <a:rPr lang="de-DE" altLang="de-DE" sz="2400" b="1" smtClean="0">
                <a:solidFill>
                  <a:srgbClr val="FF0000"/>
                </a:solidFill>
              </a:rPr>
              <a:t>Alko</a:t>
            </a:r>
            <a:r>
              <a:rPr lang="de-DE" altLang="de-DE" sz="2400" b="1" smtClean="0">
                <a:solidFill>
                  <a:srgbClr val="006600"/>
                </a:solidFill>
              </a:rPr>
              <a:t>hol?</a:t>
            </a:r>
            <a:r>
              <a:rPr lang="de-DE" altLang="de-DE" sz="2400" b="1" smtClean="0">
                <a:solidFill>
                  <a:srgbClr val="FF0000"/>
                </a:solidFill>
              </a:rPr>
              <a:t> </a:t>
            </a: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de-DE" altLang="de-DE" sz="2400" b="1" smtClean="0">
                <a:solidFill>
                  <a:srgbClr val="FF0000"/>
                </a:solidFill>
              </a:rPr>
              <a:t>                               Fle</a:t>
            </a:r>
            <a:r>
              <a:rPr lang="de-DE" altLang="de-DE" sz="2400" b="1" smtClean="0">
                <a:solidFill>
                  <a:srgbClr val="006600"/>
                </a:solidFill>
              </a:rPr>
              <a:t>isch?</a:t>
            </a:r>
            <a:r>
              <a:rPr lang="de-DE" altLang="de-DE" sz="2400" b="1" smtClean="0">
                <a:solidFill>
                  <a:srgbClr val="FF0000"/>
                </a:solidFill>
              </a:rPr>
              <a:t> </a:t>
            </a: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de-DE" altLang="de-DE" sz="2400" b="1" smtClean="0">
                <a:solidFill>
                  <a:srgbClr val="FF0000"/>
                </a:solidFill>
              </a:rPr>
              <a:t>                               Mil</a:t>
            </a:r>
            <a:r>
              <a:rPr lang="de-DE" altLang="de-DE" sz="2400" b="1" smtClean="0">
                <a:solidFill>
                  <a:srgbClr val="006600"/>
                </a:solidFill>
              </a:rPr>
              <a:t>ch? </a:t>
            </a: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de-DE" altLang="de-DE" sz="2400" b="1" smtClean="0">
                <a:solidFill>
                  <a:srgbClr val="006600"/>
                </a:solidFill>
              </a:rPr>
              <a:t>                               </a:t>
            </a:r>
            <a:r>
              <a:rPr lang="de-DE" altLang="de-DE" sz="2400" b="1" smtClean="0">
                <a:solidFill>
                  <a:srgbClr val="FF0000"/>
                </a:solidFill>
              </a:rPr>
              <a:t>So</a:t>
            </a:r>
            <a:r>
              <a:rPr lang="de-DE" altLang="de-DE" sz="2400" b="1" smtClean="0">
                <a:solidFill>
                  <a:srgbClr val="006600"/>
                </a:solidFill>
              </a:rPr>
              <a:t>ja?</a:t>
            </a: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de-DE" altLang="de-DE" sz="2400" b="1" smtClean="0">
                <a:solidFill>
                  <a:srgbClr val="006600"/>
                </a:solidFill>
              </a:rPr>
              <a:t>                               </a:t>
            </a:r>
            <a:r>
              <a:rPr lang="de-DE" altLang="de-DE" sz="2400" b="1" smtClean="0">
                <a:solidFill>
                  <a:srgbClr val="FF0000"/>
                </a:solidFill>
              </a:rPr>
              <a:t>Kaf</a:t>
            </a:r>
            <a:r>
              <a:rPr lang="de-DE" altLang="de-DE" sz="2400" b="1" smtClean="0">
                <a:solidFill>
                  <a:srgbClr val="006600"/>
                </a:solidFill>
              </a:rPr>
              <a:t>fee?</a:t>
            </a:r>
          </a:p>
          <a:p>
            <a:pPr lvl="1" eaLnBrk="1" hangingPunct="1">
              <a:lnSpc>
                <a:spcPct val="95000"/>
              </a:lnSpc>
              <a:buFontTx/>
              <a:buNone/>
            </a:pPr>
            <a:endParaRPr lang="de-DE" altLang="de-DE" sz="1600" b="1" smtClean="0">
              <a:solidFill>
                <a:srgbClr val="006600"/>
              </a:solidFill>
            </a:endParaRPr>
          </a:p>
          <a:p>
            <a:pPr lvl="1" eaLnBrk="1" hangingPunct="1">
              <a:lnSpc>
                <a:spcPct val="95000"/>
              </a:lnSpc>
              <a:buFontTx/>
              <a:buNone/>
            </a:pPr>
            <a:endParaRPr lang="de-DE" altLang="de-DE" sz="1600" b="1" smtClean="0"/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de-DE" altLang="de-DE" sz="2400" b="1" smtClean="0">
                <a:solidFill>
                  <a:srgbClr val="003399"/>
                </a:solidFill>
              </a:rPr>
              <a:t> </a:t>
            </a:r>
            <a:endParaRPr lang="de-DE" altLang="de-DE" sz="1600" b="1" smtClean="0"/>
          </a:p>
          <a:p>
            <a:pPr eaLnBrk="1" hangingPunct="1">
              <a:lnSpc>
                <a:spcPct val="95000"/>
              </a:lnSpc>
            </a:pPr>
            <a:endParaRPr lang="de-DE" altLang="de-DE" sz="2400" smtClean="0">
              <a:solidFill>
                <a:srgbClr val="003399"/>
              </a:solidFill>
            </a:endParaRPr>
          </a:p>
        </p:txBody>
      </p:sp>
      <p:pic>
        <p:nvPicPr>
          <p:cNvPr id="1095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1885950"/>
            <a:ext cx="1366837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6" descr="AntiKrebsErnaeh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844675"/>
            <a:ext cx="143986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258888" y="1055688"/>
            <a:ext cx="669766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b="1" kern="0" dirty="0">
                <a:solidFill>
                  <a:srgbClr val="000000"/>
                </a:solidFill>
                <a:latin typeface="Arial"/>
                <a:cs typeface="Arial"/>
              </a:rPr>
              <a:t>Ausgewogene (gesunde) Ernährung</a:t>
            </a:r>
            <a:endParaRPr lang="de-DE" kern="0" dirty="0">
              <a:solidFill>
                <a:sysClr val="windowText" lastClr="000000"/>
              </a:solidFill>
              <a:cs typeface="Arial" charset="0"/>
            </a:endParaRPr>
          </a:p>
        </p:txBody>
      </p:sp>
      <p:pic>
        <p:nvPicPr>
          <p:cNvPr id="109574" name="Picture 2" descr="https://images-na.ssl-images-amazon.com/images/I/51-9DjXuXUL._SX317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1657350"/>
            <a:ext cx="209867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5795963" y="5067300"/>
            <a:ext cx="3024187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1600" b="1" kern="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Den größten Schaden, den wir uns in Bezug auf Gemüse zuführen ist, dass wir mit 125 Gramm täglich zu wenig Gemüse essen. </a:t>
            </a:r>
          </a:p>
          <a:p>
            <a:pPr>
              <a:defRPr/>
            </a:pPr>
            <a:r>
              <a:rPr lang="de-DE" sz="1600" b="1" kern="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(Prof. </a:t>
            </a:r>
            <a:r>
              <a:rPr lang="de-DE" sz="1600" b="1" kern="0" dirty="0" err="1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Watzl</a:t>
            </a:r>
            <a:r>
              <a:rPr lang="de-DE" sz="1600" b="1" kern="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/</a:t>
            </a:r>
            <a:r>
              <a:rPr lang="de-DE" sz="1600" b="1" kern="0" dirty="0" err="1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Dt.Ges</a:t>
            </a:r>
            <a:r>
              <a:rPr lang="de-DE" sz="1600" b="1" kern="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. Ernährung).</a:t>
            </a:r>
            <a:r>
              <a:rPr lang="de-DE" altLang="de-DE" sz="1600" b="1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de-DE" b="1" dirty="0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_UKK_Master">
  <a:themeElements>
    <a:clrScheme name="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16_UKK_Master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UKK_Master">
  <a:themeElements>
    <a:clrScheme name="1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1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1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UKK_Master">
  <a:themeElements>
    <a:clrScheme name="2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2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UKK_Master">
  <a:themeElements>
    <a:clrScheme name="2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2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9_UKK_Master">
  <a:themeElements>
    <a:clrScheme name="13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13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UKK_Master">
  <a:themeElements>
    <a:clrScheme name="2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2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8_UKK_Master">
  <a:themeElements>
    <a:clrScheme name="1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1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1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UKK_Master">
  <a:themeElements>
    <a:clrScheme name="6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6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6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0_UKK_Master">
  <a:themeElements>
    <a:clrScheme name="22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22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UKK_Master">
  <a:themeElements>
    <a:clrScheme name="6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6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6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7_UKK_Master">
  <a:themeElements>
    <a:clrScheme name="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17_UKK_Master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UKK_Master">
  <a:themeElements>
    <a:clrScheme name="3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3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3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UKK_Master">
  <a:themeElements>
    <a:clrScheme name="2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2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3_UKK_Master">
  <a:themeElements>
    <a:clrScheme name="22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22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UKK_Master">
  <a:themeElements>
    <a:clrScheme name="2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2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4_UKK_Master">
  <a:themeElements>
    <a:clrScheme name="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4_UKK_Master">
  <a:themeElements>
    <a:clrScheme name="2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2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5_UKK_Master">
  <a:themeElements>
    <a:clrScheme name="2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2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UKK_Master">
  <a:themeElements>
    <a:clrScheme name="1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1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1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8_UKK_Master">
  <a:themeElements>
    <a:clrScheme name="8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8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8_UKK_Master">
  <a:themeElements>
    <a:clrScheme name="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18_UKK_Master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53_UKK_Master">
  <a:themeElements>
    <a:clrScheme name="13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13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56_UKK_Master">
  <a:themeElements>
    <a:clrScheme name="11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11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1_UKK_Master">
  <a:themeElements>
    <a:clrScheme name="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Standarddesign">
  <a:themeElements>
    <a:clrScheme name="9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UKK_Master">
  <a:themeElements>
    <a:clrScheme name="3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12_UKK_Master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7_UKK_Master">
  <a:themeElements>
    <a:clrScheme name="22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22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5_UKK_Master">
  <a:themeElements>
    <a:clrScheme name="13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13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UKK_Master">
  <a:themeElements>
    <a:clrScheme name="2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2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6_UKK_Master">
  <a:themeElements>
    <a:clrScheme name="13_UKK_Master 1">
      <a:dk1>
        <a:srgbClr val="000000"/>
      </a:dk1>
      <a:lt1>
        <a:srgbClr val="FFFFFF"/>
      </a:lt1>
      <a:dk2>
        <a:srgbClr val="0F2D64"/>
      </a:dk2>
      <a:lt2>
        <a:srgbClr val="808080"/>
      </a:lt2>
      <a:accent1>
        <a:srgbClr val="4586C8"/>
      </a:accent1>
      <a:accent2>
        <a:srgbClr val="CF853A"/>
      </a:accent2>
      <a:accent3>
        <a:srgbClr val="FFFFFF"/>
      </a:accent3>
      <a:accent4>
        <a:srgbClr val="000000"/>
      </a:accent4>
      <a:accent5>
        <a:srgbClr val="B0C3E0"/>
      </a:accent5>
      <a:accent6>
        <a:srgbClr val="BB7834"/>
      </a:accent6>
      <a:hlink>
        <a:srgbClr val="A7C348"/>
      </a:hlink>
      <a:folHlink>
        <a:srgbClr val="972B1E"/>
      </a:folHlink>
    </a:clrScheme>
    <a:fontScheme name="13_UKK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UKK_Master 1">
        <a:dk1>
          <a:srgbClr val="000000"/>
        </a:dk1>
        <a:lt1>
          <a:srgbClr val="FFFFFF"/>
        </a:lt1>
        <a:dk2>
          <a:srgbClr val="0F2D64"/>
        </a:dk2>
        <a:lt2>
          <a:srgbClr val="808080"/>
        </a:lt2>
        <a:accent1>
          <a:srgbClr val="4586C8"/>
        </a:accent1>
        <a:accent2>
          <a:srgbClr val="CF853A"/>
        </a:accent2>
        <a:accent3>
          <a:srgbClr val="FFFFFF"/>
        </a:accent3>
        <a:accent4>
          <a:srgbClr val="000000"/>
        </a:accent4>
        <a:accent5>
          <a:srgbClr val="B0C3E0"/>
        </a:accent5>
        <a:accent6>
          <a:srgbClr val="BB7834"/>
        </a:accent6>
        <a:hlink>
          <a:srgbClr val="A7C348"/>
        </a:hlink>
        <a:folHlink>
          <a:srgbClr val="972B1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962</Words>
  <Application>Microsoft Office PowerPoint</Application>
  <PresentationFormat>Bildschirmpräsentation (4:3)</PresentationFormat>
  <Paragraphs>569</Paragraphs>
  <Slides>55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34</vt:i4>
      </vt:variant>
      <vt:variant>
        <vt:lpstr>Folientitel</vt:lpstr>
      </vt:variant>
      <vt:variant>
        <vt:i4>55</vt:i4>
      </vt:variant>
    </vt:vector>
  </HeadingPairs>
  <TitlesOfParts>
    <vt:vector size="98" baseType="lpstr">
      <vt:lpstr>Times</vt:lpstr>
      <vt:lpstr>Arial</vt:lpstr>
      <vt:lpstr>Imago Book</vt:lpstr>
      <vt:lpstr>Wingdings</vt:lpstr>
      <vt:lpstr>Times New Roman</vt:lpstr>
      <vt:lpstr>Symbol</vt:lpstr>
      <vt:lpstr>Calibri</vt:lpstr>
      <vt:lpstr>.SFUIText</vt:lpstr>
      <vt:lpstr>SimSun</vt:lpstr>
      <vt:lpstr>16_UKK_Master</vt:lpstr>
      <vt:lpstr>17_UKK_Master</vt:lpstr>
      <vt:lpstr>18_UKK_Master</vt:lpstr>
      <vt:lpstr>9_Standarddesign</vt:lpstr>
      <vt:lpstr>12_UKK_Master</vt:lpstr>
      <vt:lpstr>27_UKK_Master</vt:lpstr>
      <vt:lpstr>25_UKK_Master</vt:lpstr>
      <vt:lpstr>3_UKK_Master</vt:lpstr>
      <vt:lpstr>26_UKK_Master</vt:lpstr>
      <vt:lpstr>2_Standarddesign</vt:lpstr>
      <vt:lpstr>23_UKK_Master</vt:lpstr>
      <vt:lpstr>4_UKK_Master</vt:lpstr>
      <vt:lpstr>10_UKK_Master</vt:lpstr>
      <vt:lpstr>29_UKK_Master</vt:lpstr>
      <vt:lpstr>7_UKK_Master</vt:lpstr>
      <vt:lpstr>28_UKK_Master</vt:lpstr>
      <vt:lpstr>9_UKK_Master</vt:lpstr>
      <vt:lpstr>30_UKK_Master</vt:lpstr>
      <vt:lpstr>6_UKK_Master</vt:lpstr>
      <vt:lpstr>5_UKK_Master</vt:lpstr>
      <vt:lpstr>20_UKK_Master</vt:lpstr>
      <vt:lpstr>33_UKK_Master</vt:lpstr>
      <vt:lpstr>22_UKK_Master</vt:lpstr>
      <vt:lpstr>24_UKK_Master</vt:lpstr>
      <vt:lpstr>34_UKK_Master</vt:lpstr>
      <vt:lpstr>35_UKK_Master</vt:lpstr>
      <vt:lpstr>1_UKK_Master</vt:lpstr>
      <vt:lpstr>8_UKK_Master</vt:lpstr>
      <vt:lpstr>Standarddesign</vt:lpstr>
      <vt:lpstr>53_UKK_Master</vt:lpstr>
      <vt:lpstr>1_Standarddesign</vt:lpstr>
      <vt:lpstr>56_UKK_Master</vt:lpstr>
      <vt:lpstr>3_Standarddesign</vt:lpstr>
      <vt:lpstr>21_UKK_Master</vt:lpstr>
      <vt:lpstr>PowerPoint-Präsentation</vt:lpstr>
      <vt:lpstr>PowerPoint-Präsentation</vt:lpstr>
      <vt:lpstr>PowerPoint-Präsentation</vt:lpstr>
      <vt:lpstr>Literatur</vt:lpstr>
      <vt:lpstr>Naturheilverfahren/Komplementärmedizin Grundlage</vt:lpstr>
      <vt:lpstr>Naturheilverfahren / Komplementärmedizin Relevanz</vt:lpstr>
      <vt:lpstr>Naturheilverfahren / Komplementärmedizin Rationale</vt:lpstr>
      <vt:lpstr>Komplementärmedizin (Definition)</vt:lpstr>
      <vt:lpstr>PowerPoint-Präsentation</vt:lpstr>
      <vt:lpstr>PowerPoint-Präsentation</vt:lpstr>
      <vt:lpstr>PowerPoint-Präsentation</vt:lpstr>
      <vt:lpstr>Proklamierte Basis für Nahrungsergänzungsmittel:                        “Gesunde Ernährung nicht möglich!”</vt:lpstr>
      <vt:lpstr>Vitamine, Spurenelemente &amp; Co.:  nicht so!!!</vt:lpstr>
      <vt:lpstr>    Unrealistische Gesundheitsversprechen                                </vt:lpstr>
      <vt:lpstr>PowerPoint-Präsentation</vt:lpstr>
      <vt:lpstr>PowerPoint-Präsentation</vt:lpstr>
      <vt:lpstr>PowerPoint-Präsentation</vt:lpstr>
      <vt:lpstr>      Unrealistische Gesundheitsversprechen </vt:lpstr>
      <vt:lpstr>   </vt:lpstr>
      <vt:lpstr>        Vanillin </vt:lpstr>
      <vt:lpstr>PowerPoint-Präsentation</vt:lpstr>
      <vt:lpstr>PowerPoint-Präsentation</vt:lpstr>
      <vt:lpstr>   </vt:lpstr>
      <vt:lpstr>   </vt:lpstr>
      <vt:lpstr>  Palmöl - CD-36 Rezeptoren - Metastasierung </vt:lpstr>
      <vt:lpstr>Vitamin D  Stabilität von Knochen Regulation des Stoffwechsels Aktivierung von Abwehrzellen Vorbeugung vor Darmkrebs  Normbereiche 25 OH im Blut: unter 30 mcg/l Mangel über 50 mcg/l „adäquat“  Bei Bedarf: 800-1000 IE/Tag   Tang BM et al. Lancet 370(2007) Rastelli AL et al. BCRT 129(2011)</vt:lpstr>
      <vt:lpstr>Studienlage “Krebsprävention durch ausgewogene Ernährung“</vt:lpstr>
      <vt:lpstr>PowerPoint-Präsentation</vt:lpstr>
      <vt:lpstr>Studienlage “Krebsprävention durch Sport“</vt:lpstr>
      <vt:lpstr>PowerPoint-Präsentation</vt:lpstr>
      <vt:lpstr>Müdigkeitssyndrom     </vt:lpstr>
      <vt:lpstr>   </vt:lpstr>
      <vt:lpstr>PowerPoint-Präsentation</vt:lpstr>
      <vt:lpstr> Polyneuropathie behandeln durch körperliche Aktivität </vt:lpstr>
      <vt:lpstr>Trockene Schleimhäute                  </vt:lpstr>
      <vt:lpstr>PowerPoint-Präsentation</vt:lpstr>
      <vt:lpstr>           Muskeltraining: Schleimhautaktivator                </vt:lpstr>
      <vt:lpstr>   </vt:lpstr>
      <vt:lpstr>PowerPoint-Präsentation</vt:lpstr>
      <vt:lpstr>Bedarfsangepasste  Maßnahmen</vt:lpstr>
      <vt:lpstr>Klinische Untersuchungen / Studien Wirksamkeit und Unbedenklichkeit von Selen-Enzym-Linsenextrakt bei Brust- + Prostatakrebs  </vt:lpstr>
      <vt:lpstr>  </vt:lpstr>
      <vt:lpstr>PowerPoint-Präsentation</vt:lpstr>
      <vt:lpstr>Basismaßnahme: PsychoOnkologie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Institut für Naturheilverfahren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Stefan Wilk</cp:lastModifiedBy>
  <cp:revision>1395</cp:revision>
  <cp:lastPrinted>2003-03-21T09:24:07Z</cp:lastPrinted>
  <dcterms:created xsi:type="dcterms:W3CDTF">2002-09-16T07:24:13Z</dcterms:created>
  <dcterms:modified xsi:type="dcterms:W3CDTF">2018-10-26T06:35:55Z</dcterms:modified>
</cp:coreProperties>
</file>